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2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7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89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4601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23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8760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7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78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13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70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3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41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5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83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71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65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8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2899" y="3526971"/>
            <a:ext cx="5867306" cy="1959536"/>
          </a:xfrm>
        </p:spPr>
        <p:txBody>
          <a:bodyPr>
            <a:normAutofit/>
          </a:bodyPr>
          <a:lstStyle/>
          <a:p>
            <a:r>
              <a:rPr sz="4400" dirty="0">
                <a:solidFill>
                  <a:srgbClr val="FFFFFF"/>
                </a:solidFill>
              </a:rPr>
              <a:t>Zombie Escape Map using Python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7544" y="5411862"/>
            <a:ext cx="6600451" cy="1126283"/>
          </a:xfrm>
        </p:spPr>
        <p:txBody>
          <a:bodyPr>
            <a:normAutofit/>
          </a:bodyPr>
          <a:lstStyle/>
          <a:p>
            <a:r>
              <a:rPr sz="1400" dirty="0">
                <a:solidFill>
                  <a:srgbClr val="FFFFFF"/>
                </a:solidFill>
              </a:rPr>
              <a:t>An Interactive Choropleth Map Project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7CFF791-B335-422C-81CA-92CF59CA5A79}"/>
              </a:ext>
            </a:extLst>
          </p:cNvPr>
          <p:cNvSpPr txBox="1">
            <a:spLocks/>
          </p:cNvSpPr>
          <p:nvPr/>
        </p:nvSpPr>
        <p:spPr>
          <a:xfrm>
            <a:off x="6963747" y="5411861"/>
            <a:ext cx="6600451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400" dirty="0">
                <a:solidFill>
                  <a:srgbClr val="FFFFFF"/>
                </a:solidFill>
              </a:rPr>
              <a:t>-Barış Ergün</a:t>
            </a:r>
          </a:p>
          <a:p>
            <a:r>
              <a:rPr lang="tr-TR" sz="1400" dirty="0">
                <a:solidFill>
                  <a:srgbClr val="FFFFFF"/>
                </a:solidFill>
              </a:rPr>
              <a:t>-Bedirhan Özkan</a:t>
            </a:r>
          </a:p>
          <a:p>
            <a:r>
              <a:rPr lang="tr-TR" sz="1400" dirty="0">
                <a:solidFill>
                  <a:srgbClr val="FFFFFF"/>
                </a:solidFill>
              </a:rPr>
              <a:t>-İlayda Saçlıoğlu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5980F1E5-82FC-41D8-A6E7-FB60BB5D1FA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7786" y="186262"/>
            <a:ext cx="8210939" cy="417396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0890" y="712859"/>
            <a:ext cx="552266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lang="tr-TR" dirty="0">
                <a:solidFill>
                  <a:schemeClr val="bg1"/>
                </a:solidFill>
              </a:rPr>
              <a:t>Data </a:t>
            </a:r>
            <a:r>
              <a:rPr lang="tr-TR" dirty="0" err="1">
                <a:solidFill>
                  <a:schemeClr val="bg1"/>
                </a:solidFill>
              </a:rPr>
              <a:t>Loading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and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Preparation</a:t>
            </a:r>
            <a:r>
              <a:rPr lang="tr-TR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2208" y="9215976"/>
            <a:ext cx="77792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/>
            </a:pPr>
            <a:r>
              <a:rPr lang="tr-TR" dirty="0">
                <a:solidFill>
                  <a:schemeClr val="bg1"/>
                </a:solidFill>
              </a:rPr>
              <a:t>P</a:t>
            </a:r>
            <a:r>
              <a:rPr lang="en-US" dirty="0" err="1">
                <a:solidFill>
                  <a:schemeClr val="bg1"/>
                </a:solidFill>
              </a:rPr>
              <a:t>opulation</a:t>
            </a:r>
            <a:r>
              <a:rPr lang="en-US" dirty="0">
                <a:solidFill>
                  <a:schemeClr val="bg1"/>
                </a:solidFill>
              </a:rPr>
              <a:t> density data from the 2010 US Census was loaded using the pandas library.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E12CA3FD-7A7D-4A4F-92E3-41DF293D2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135" y="1516246"/>
            <a:ext cx="7968343" cy="2556543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36C123F2-7F23-43F4-84F4-B04CAB891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326" y="4354440"/>
            <a:ext cx="81269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Population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density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data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from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the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2010 US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Census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was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loaded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with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pandas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, FIPS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codes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were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standardized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to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5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digits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,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and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non-continental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counties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were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excluded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641946"/>
            <a:ext cx="73404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lang="tr-TR" dirty="0" err="1">
                <a:solidFill>
                  <a:schemeClr val="bg1"/>
                </a:solidFill>
              </a:rPr>
              <a:t>Cleaning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and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Logarithmic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Transformation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80F2C0FB-647A-4055-9945-C4FF5ECE7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61" y="1407989"/>
            <a:ext cx="8033658" cy="1640732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0AA9D318-3993-4F83-9E0D-F97959FD5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059" y="3516892"/>
            <a:ext cx="839755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The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density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data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was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cleaned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,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converted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to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numeric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format,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and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transformed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using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a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logarithmic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scale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for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better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visualization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6245" y="684400"/>
            <a:ext cx="515237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lang="tr-TR" dirty="0" err="1">
                <a:solidFill>
                  <a:schemeClr val="bg1"/>
                </a:solidFill>
              </a:rPr>
              <a:t>County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Geometry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Matching</a:t>
            </a:r>
            <a:r>
              <a:rPr lang="tr-TR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2F73F2AA-BE49-41AB-AAA2-FA7D1C448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987" y="1419285"/>
            <a:ext cx="7025951" cy="3088400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D857FC6B-1FC3-4F54-A589-18ECB1B64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688" y="4823162"/>
            <a:ext cx="72685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The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visualized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dataset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was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prepared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by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matching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Bokeh’s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sample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district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boundaries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with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FIPS </a:t>
            </a:r>
            <a:r>
              <a:rPr kumimoji="0" lang="tr-TR" altLang="tr-TR" sz="160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codes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685800"/>
            <a:ext cx="64347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lang="tr-TR" dirty="0" err="1">
                <a:solidFill>
                  <a:schemeClr val="bg1"/>
                </a:solidFill>
              </a:rPr>
              <a:t>Comparing</a:t>
            </a:r>
            <a:r>
              <a:rPr lang="tr-TR" dirty="0">
                <a:solidFill>
                  <a:schemeClr val="bg1"/>
                </a:solidFill>
              </a:rPr>
              <a:t> Data (</a:t>
            </a:r>
            <a:r>
              <a:rPr lang="tr-TR" dirty="0" err="1">
                <a:solidFill>
                  <a:schemeClr val="bg1"/>
                </a:solidFill>
              </a:rPr>
              <a:t>Optional</a:t>
            </a:r>
            <a:r>
              <a:rPr lang="tr-TR" dirty="0">
                <a:solidFill>
                  <a:schemeClr val="bg1"/>
                </a:solidFill>
              </a:rPr>
              <a:t> Control)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6721" y="3629379"/>
            <a:ext cx="73245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/>
            </a:pPr>
            <a:r>
              <a:rPr lang="en-US" dirty="0">
                <a:solidFill>
                  <a:schemeClr val="bg1"/>
                </a:solidFill>
              </a:rPr>
              <a:t>The number of records with mismatches between FIPS codes was checked. 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D024B591-14CB-42D6-BE22-4FE3EA1C9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223" y="1517515"/>
            <a:ext cx="8030892" cy="180336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685800"/>
            <a:ext cx="462338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 b="1"/>
            </a:pPr>
            <a:r>
              <a:rPr lang="tr-TR" dirty="0" err="1">
                <a:solidFill>
                  <a:schemeClr val="bg1"/>
                </a:solidFill>
              </a:rPr>
              <a:t>Visualization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and</a:t>
            </a:r>
            <a:r>
              <a:rPr lang="tr-TR" dirty="0">
                <a:solidFill>
                  <a:schemeClr val="bg1"/>
                </a:solidFill>
              </a:rPr>
              <a:t> </a:t>
            </a:r>
            <a:r>
              <a:rPr lang="tr-TR" dirty="0" err="1">
                <a:solidFill>
                  <a:schemeClr val="bg1"/>
                </a:solidFill>
              </a:rPr>
              <a:t>Output</a:t>
            </a:r>
            <a:r>
              <a:rPr lang="tr-TR" dirty="0">
                <a:solidFill>
                  <a:schemeClr val="bg1"/>
                </a:solidFill>
              </a:rPr>
              <a:t>  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BF183277-EA20-41F2-9915-F4C884026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324243"/>
            <a:ext cx="6316824" cy="3745948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2E46D05E-1F33-4CE0-9D93-6D5F4176F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8294" y="5395425"/>
            <a:ext cx="691398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An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interactive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logarithmic-scale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map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was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created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using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HoloViews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and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saved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as an HTML file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for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web </a:t>
            </a:r>
            <a:r>
              <a:rPr kumimoji="0" lang="tr-TR" altLang="tr-T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viewing</a:t>
            </a:r>
            <a:r>
              <a:rPr kumimoji="0" lang="tr-TR" altLang="tr-T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8284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0679" y="624110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Final Output &amp;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0679" y="1298767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Interactive HTML map with hover info.</a:t>
            </a:r>
          </a:p>
          <a:p>
            <a:r>
              <a:rPr dirty="0">
                <a:solidFill>
                  <a:srgbClr val="FFFFFF"/>
                </a:solidFill>
              </a:rPr>
              <a:t>Color-coded by log population density.</a:t>
            </a:r>
          </a:p>
          <a:p>
            <a:r>
              <a:rPr dirty="0">
                <a:solidFill>
                  <a:srgbClr val="FFFFFF"/>
                </a:solidFill>
              </a:rPr>
              <a:t>Users can visually explore safest escape routes.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02078" y="3262094"/>
            <a:ext cx="2743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400">
                <a:solidFill>
                  <a:srgbClr val="FFFFFF"/>
                </a:solidFill>
              </a:defRPr>
            </a:pPr>
            <a:r>
              <a:rPr dirty="0"/>
              <a:t>Interactive Map Output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357" y="624110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0571" y="1175379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Successfully created a survival map using real data.</a:t>
            </a:r>
          </a:p>
          <a:p>
            <a:r>
              <a:rPr dirty="0">
                <a:solidFill>
                  <a:srgbClr val="FFFFFF"/>
                </a:solidFill>
              </a:rPr>
              <a:t>Demonstrated Python’s power in geographic visualization.</a:t>
            </a:r>
          </a:p>
          <a:p>
            <a:r>
              <a:rPr dirty="0">
                <a:solidFill>
                  <a:srgbClr val="FFFFFF"/>
                </a:solidFill>
              </a:rPr>
              <a:t>Such methods can help in disaster planning and public health too.</a:t>
            </a:r>
            <a:endParaRPr lang="tr-TR" dirty="0">
              <a:solidFill>
                <a:srgbClr val="FFFFFF"/>
              </a:solidFill>
            </a:endParaRPr>
          </a:p>
          <a:p>
            <a:endParaRPr lang="tr-TR" dirty="0">
              <a:solidFill>
                <a:srgbClr val="FFFFFF"/>
              </a:solidFill>
            </a:endParaRPr>
          </a:p>
          <a:p>
            <a:r>
              <a:rPr lang="tr-TR" dirty="0">
                <a:solidFill>
                  <a:srgbClr val="FFFFFF"/>
                </a:solidFill>
              </a:rPr>
              <a:t>https://web.itu.edu.tr/ozkanbe22/</a:t>
            </a:r>
            <a:endParaRPr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324" y="624110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9231" y="1540189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US Census Bureau - 2010 Data</a:t>
            </a:r>
          </a:p>
          <a:p>
            <a:r>
              <a:rPr dirty="0" err="1">
                <a:solidFill>
                  <a:srgbClr val="FFFFFF"/>
                </a:solidFill>
              </a:rPr>
              <a:t>HoloViews</a:t>
            </a:r>
            <a:r>
              <a:rPr dirty="0">
                <a:solidFill>
                  <a:srgbClr val="FFFFFF"/>
                </a:solidFill>
              </a:rPr>
              <a:t> &amp; Bokeh Documentation</a:t>
            </a:r>
          </a:p>
          <a:p>
            <a:r>
              <a:rPr dirty="0">
                <a:solidFill>
                  <a:srgbClr val="FFFFFF"/>
                </a:solidFill>
              </a:rPr>
              <a:t>Real-World Python - Vaughan, 2020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925" y="580472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Contents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905B07F-12EC-4A95-9787-09A95FEC7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0541" y="1279549"/>
            <a:ext cx="3677386" cy="540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altLang="tr-TR" sz="15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Introduction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Project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Aim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Scope</a:t>
            </a: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&amp;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Context</a:t>
            </a:r>
            <a:endParaRPr kumimoji="0" lang="tr-TR" altLang="tr-TR" sz="15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tr-TR" altLang="tr-TR" sz="15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altLang="tr-TR" sz="15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Methodology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Data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Sources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Libraries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Used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Logarithmic</a:t>
            </a: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Transformation</a:t>
            </a:r>
            <a:endParaRPr kumimoji="0" lang="tr-TR" altLang="tr-TR" sz="15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tr-TR" altLang="tr-TR" sz="15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altLang="tr-TR" sz="15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Visualization</a:t>
            </a:r>
            <a:r>
              <a:rPr kumimoji="0" lang="tr-TR" altLang="tr-TR" sz="15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5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Steps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Data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Loading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Cleaning</a:t>
            </a: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&amp;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Transformation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Geometry</a:t>
            </a: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Matching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Map</a:t>
            </a: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Generation</a:t>
            </a:r>
            <a:endParaRPr kumimoji="0" lang="tr-TR" altLang="tr-TR" sz="15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tr-TR" altLang="tr-TR" sz="15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altLang="tr-TR" sz="15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Final </a:t>
            </a:r>
            <a:r>
              <a:rPr kumimoji="0" lang="tr-TR" altLang="tr-TR" sz="15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Output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Interactive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Map</a:t>
            </a: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Features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Use</a:t>
            </a: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Case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Example</a:t>
            </a:r>
            <a:endParaRPr kumimoji="0" lang="tr-TR" altLang="tr-TR" sz="15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tr-TR" altLang="tr-TR" sz="15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altLang="tr-TR" sz="15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Conclusion</a:t>
            </a:r>
            <a:r>
              <a:rPr kumimoji="0" lang="tr-TR" altLang="tr-TR" sz="15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&amp; </a:t>
            </a:r>
            <a:r>
              <a:rPr kumimoji="0" lang="tr-TR" altLang="tr-TR" sz="15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References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Summary</a:t>
            </a: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of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Achievements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Future</a:t>
            </a: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Applications</a:t>
            </a:r>
            <a:b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</a:br>
            <a:r>
              <a:rPr kumimoji="0" lang="tr-TR" altLang="tr-TR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 • </a:t>
            </a:r>
            <a:r>
              <a:rPr kumimoji="0" lang="tr-TR" altLang="tr-TR" sz="15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Bibliography</a:t>
            </a:r>
            <a:endParaRPr kumimoji="0" lang="tr-TR" altLang="tr-TR" sz="15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977" y="651061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Project Aim &amp;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6553" y="1540189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Create a choropleth map using population density data.</a:t>
            </a:r>
          </a:p>
          <a:p>
            <a:r>
              <a:rPr dirty="0">
                <a:solidFill>
                  <a:srgbClr val="FFFFFF"/>
                </a:solidFill>
              </a:rPr>
              <a:t>Help survivors avoid crowded areas during a zombie outbreak.</a:t>
            </a:r>
          </a:p>
          <a:p>
            <a:r>
              <a:rPr dirty="0">
                <a:solidFill>
                  <a:srgbClr val="FFFFFF"/>
                </a:solidFill>
              </a:rPr>
              <a:t>Output: Interactive HTML map of US counties.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984" y="624110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Methodology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1198" y="1751045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Used 2010 US Census data for population density.</a:t>
            </a:r>
          </a:p>
          <a:p>
            <a:r>
              <a:rPr dirty="0">
                <a:solidFill>
                  <a:srgbClr val="FFFFFF"/>
                </a:solidFill>
              </a:rPr>
              <a:t>Used Bokeh sample data for county geometries.</a:t>
            </a:r>
          </a:p>
          <a:p>
            <a:r>
              <a:rPr dirty="0">
                <a:solidFill>
                  <a:srgbClr val="FFFFFF"/>
                </a:solidFill>
              </a:rPr>
              <a:t>Used pandas, NumPy, </a:t>
            </a:r>
            <a:r>
              <a:rPr dirty="0" err="1">
                <a:solidFill>
                  <a:srgbClr val="FFFFFF"/>
                </a:solidFill>
              </a:rPr>
              <a:t>HoloViews</a:t>
            </a:r>
            <a:r>
              <a:rPr dirty="0">
                <a:solidFill>
                  <a:srgbClr val="FFFFFF"/>
                </a:solidFill>
              </a:rPr>
              <a:t> with Bokeh.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8630" y="660391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What is a Choropleth 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5844" y="1676400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A map where regions are colored based on data values.</a:t>
            </a:r>
          </a:p>
          <a:p>
            <a:r>
              <a:rPr dirty="0">
                <a:solidFill>
                  <a:srgbClr val="FFFFFF"/>
                </a:solidFill>
              </a:rPr>
              <a:t>Used to compare spatial data like population density.</a:t>
            </a:r>
          </a:p>
          <a:p>
            <a:r>
              <a:rPr dirty="0">
                <a:solidFill>
                  <a:srgbClr val="FFFFFF"/>
                </a:solidFill>
              </a:rPr>
              <a:t>Helps identify safe, low-density regions quickly.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266" y="624110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Why Population Density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266" y="1905000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Lower density areas are safer in outbreaks.</a:t>
            </a:r>
          </a:p>
          <a:p>
            <a:r>
              <a:rPr dirty="0">
                <a:solidFill>
                  <a:srgbClr val="FFFFFF"/>
                </a:solidFill>
              </a:rPr>
              <a:t>Avoid major cities like Atlanta for escape plans.</a:t>
            </a:r>
          </a:p>
          <a:p>
            <a:r>
              <a:rPr dirty="0">
                <a:solidFill>
                  <a:srgbClr val="FFFFFF"/>
                </a:solidFill>
              </a:rPr>
              <a:t>Visualization supports better decision-making.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2605" y="624110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Data Sources &amp; Integration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9819" y="1540189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Population data: 2010 US Census.</a:t>
            </a:r>
          </a:p>
          <a:p>
            <a:r>
              <a:rPr dirty="0">
                <a:solidFill>
                  <a:srgbClr val="FFFFFF"/>
                </a:solidFill>
              </a:rPr>
              <a:t>Geometries: Bokeh sample dataset.</a:t>
            </a:r>
          </a:p>
          <a:p>
            <a:r>
              <a:rPr dirty="0">
                <a:solidFill>
                  <a:srgbClr val="FFFFFF"/>
                </a:solidFill>
              </a:rPr>
              <a:t>Matched using FIPS codes (unique 5-digit county ID).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9299" y="624110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Visualization 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513" y="1540189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pandas: for data loading and cleaning.</a:t>
            </a:r>
          </a:p>
          <a:p>
            <a:r>
              <a:rPr dirty="0" err="1">
                <a:solidFill>
                  <a:srgbClr val="FFFFFF"/>
                </a:solidFill>
              </a:rPr>
              <a:t>HoloViews</a:t>
            </a:r>
            <a:r>
              <a:rPr dirty="0">
                <a:solidFill>
                  <a:srgbClr val="FFFFFF"/>
                </a:solidFill>
              </a:rPr>
              <a:t>: for map plotting.</a:t>
            </a:r>
          </a:p>
          <a:p>
            <a:r>
              <a:rPr dirty="0">
                <a:solidFill>
                  <a:srgbClr val="FFFFFF"/>
                </a:solidFill>
              </a:rPr>
              <a:t>Bokeh: backend for interactive visualization.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D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985" y="624110"/>
            <a:ext cx="6589199" cy="1280890"/>
          </a:xfrm>
        </p:spPr>
        <p:txBody>
          <a:bodyPr/>
          <a:lstStyle/>
          <a:p>
            <a:r>
              <a:rPr dirty="0">
                <a:solidFill>
                  <a:srgbClr val="FFFFFF"/>
                </a:solidFill>
              </a:rPr>
              <a:t>Logarithmic Transformation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1199" y="1540189"/>
            <a:ext cx="6591985" cy="3777622"/>
          </a:xfrm>
        </p:spPr>
        <p:txBody>
          <a:bodyPr/>
          <a:lstStyle/>
          <a:p>
            <a:endParaRPr dirty="0"/>
          </a:p>
          <a:p>
            <a:r>
              <a:rPr dirty="0">
                <a:solidFill>
                  <a:srgbClr val="FFFFFF"/>
                </a:solidFill>
              </a:rPr>
              <a:t>Used NumPy to apply log10 to population densities.</a:t>
            </a:r>
          </a:p>
          <a:p>
            <a:r>
              <a:rPr dirty="0">
                <a:solidFill>
                  <a:srgbClr val="FFFFFF"/>
                </a:solidFill>
              </a:rPr>
              <a:t>Balances visual differences between counties.</a:t>
            </a:r>
          </a:p>
          <a:p>
            <a:r>
              <a:rPr dirty="0">
                <a:solidFill>
                  <a:srgbClr val="FFFFFF"/>
                </a:solidFill>
              </a:rPr>
              <a:t>Helps highlight both small and large values effectively.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uman">
  <a:themeElements>
    <a:clrScheme name="Duma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Duma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uma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285</TotalTime>
  <Words>514</Words>
  <Application>Microsoft Office PowerPoint</Application>
  <PresentationFormat>Ekran Gösterisi (4:3)</PresentationFormat>
  <Paragraphs>79</Paragraphs>
  <Slides>17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Duman</vt:lpstr>
      <vt:lpstr>Zombie Escape Map using Python</vt:lpstr>
      <vt:lpstr>Contents</vt:lpstr>
      <vt:lpstr>Project Aim &amp; Scope</vt:lpstr>
      <vt:lpstr>Methodology Overview</vt:lpstr>
      <vt:lpstr>What is a Choropleth Map?</vt:lpstr>
      <vt:lpstr>Why Population Density Matters</vt:lpstr>
      <vt:lpstr>Data Sources &amp; Integration</vt:lpstr>
      <vt:lpstr>Visualization Libraries</vt:lpstr>
      <vt:lpstr>Logarithmic Transformation</vt:lpstr>
      <vt:lpstr>PowerPoint Sunusu</vt:lpstr>
      <vt:lpstr>PowerPoint Sunusu</vt:lpstr>
      <vt:lpstr>PowerPoint Sunusu</vt:lpstr>
      <vt:lpstr>PowerPoint Sunusu</vt:lpstr>
      <vt:lpstr>PowerPoint Sunusu</vt:lpstr>
      <vt:lpstr>Final Output &amp; Features</vt:lpstr>
      <vt:lpstr>Conclusion</vt:lpstr>
      <vt:lpstr>References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Zombie Escape Map using Python</dc:title>
  <dc:subject/>
  <dc:creator>Barış Ergün</dc:creator>
  <cp:keywords/>
  <dc:description>generated using python-pptx</dc:description>
  <cp:lastModifiedBy>Barış Ergün</cp:lastModifiedBy>
  <cp:revision>10</cp:revision>
  <dcterms:created xsi:type="dcterms:W3CDTF">2013-01-27T09:14:16Z</dcterms:created>
  <dcterms:modified xsi:type="dcterms:W3CDTF">2025-05-26T21:16:05Z</dcterms:modified>
  <cp:category/>
</cp:coreProperties>
</file>