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8" r:id="rId6"/>
    <p:sldId id="277" r:id="rId7"/>
    <p:sldId id="279" r:id="rId8"/>
    <p:sldId id="282" r:id="rId9"/>
    <p:sldId id="283" r:id="rId10"/>
    <p:sldId id="280" r:id="rId11"/>
    <p:sldId id="281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84" r:id="rId22"/>
    <p:sldId id="294" r:id="rId23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88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349E63-5682-0215-2BDA-3F4BD4BFB79B}" v="58" dt="2024-11-26T21:56:38.935"/>
    <p1510:client id="{78480127-FDE3-4A09-858E-BE0C1F0DE3F2}" v="4" dt="2024-11-26T17:24:06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E72F9-7965-4FE9-B58D-FF6DEAD7853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CCF33E-AC35-4D4F-9EB8-F9FB428F6432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Przedstawienie skutecznej metody integracji danych zawierających błędy w pisowni.</a:t>
          </a:r>
          <a:endParaRPr lang="en-US"/>
        </a:p>
      </dgm:t>
    </dgm:pt>
    <dgm:pt modelId="{B192B997-4D4F-45BB-82AE-3E7D416B419E}" type="parTrans" cxnId="{817F6144-E86D-46DA-82FF-31B5EB6BF166}">
      <dgm:prSet/>
      <dgm:spPr/>
      <dgm:t>
        <a:bodyPr/>
        <a:lstStyle/>
        <a:p>
          <a:endParaRPr lang="en-US"/>
        </a:p>
      </dgm:t>
    </dgm:pt>
    <dgm:pt modelId="{0BBCCFAF-F4EB-41FD-A9B7-22E3EE21BE6C}" type="sibTrans" cxnId="{817F6144-E86D-46DA-82FF-31B5EB6BF166}">
      <dgm:prSet/>
      <dgm:spPr/>
      <dgm:t>
        <a:bodyPr/>
        <a:lstStyle/>
        <a:p>
          <a:endParaRPr lang="en-US"/>
        </a:p>
      </dgm:t>
    </dgm:pt>
    <dgm:pt modelId="{D7F06E0A-8DEE-49C3-8A91-03E6FB092FE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Demonstracja zastosowania </a:t>
          </a:r>
          <a:r>
            <a:rPr lang="pl-PL" err="1"/>
            <a:t>fuzzy</a:t>
          </a:r>
          <a:r>
            <a:rPr lang="pl-PL"/>
            <a:t> string </a:t>
          </a:r>
          <a:r>
            <a:rPr lang="pl-PL" err="1"/>
            <a:t>matching</a:t>
          </a:r>
          <a:r>
            <a:rPr lang="pl-PL"/>
            <a:t> jako praktycznego i prostego w implementacji rozwiązania, zilustrowana na przykładzie zestawów danych dotyczących chorób</a:t>
          </a:r>
          <a:endParaRPr lang="en-US"/>
        </a:p>
      </dgm:t>
    </dgm:pt>
    <dgm:pt modelId="{6CA9A401-AC01-4703-8758-FDC5DA97D92A}" type="parTrans" cxnId="{16330F3F-30FA-46B4-9033-A0C4C0DAA676}">
      <dgm:prSet/>
      <dgm:spPr/>
      <dgm:t>
        <a:bodyPr/>
        <a:lstStyle/>
        <a:p>
          <a:endParaRPr lang="en-US"/>
        </a:p>
      </dgm:t>
    </dgm:pt>
    <dgm:pt modelId="{CEF2DDD7-1EBD-42B2-AD1C-3017B301F191}" type="sibTrans" cxnId="{16330F3F-30FA-46B4-9033-A0C4C0DAA676}">
      <dgm:prSet/>
      <dgm:spPr/>
      <dgm:t>
        <a:bodyPr/>
        <a:lstStyle/>
        <a:p>
          <a:endParaRPr lang="en-US"/>
        </a:p>
      </dgm:t>
    </dgm:pt>
    <dgm:pt modelId="{BDA41517-0C42-4BD5-8FBB-7837EB298CC0}" type="pres">
      <dgm:prSet presAssocID="{21BE72F9-7965-4FE9-B58D-FF6DEAD7853F}" presName="root" presStyleCnt="0">
        <dgm:presLayoutVars>
          <dgm:dir/>
          <dgm:resizeHandles val="exact"/>
        </dgm:presLayoutVars>
      </dgm:prSet>
      <dgm:spPr/>
    </dgm:pt>
    <dgm:pt modelId="{D43BA995-9D99-4C7A-B231-D4839839DF90}" type="pres">
      <dgm:prSet presAssocID="{F6CCF33E-AC35-4D4F-9EB8-F9FB428F6432}" presName="compNode" presStyleCnt="0"/>
      <dgm:spPr/>
    </dgm:pt>
    <dgm:pt modelId="{A818013D-0A42-4046-8C79-058FC5373536}" type="pres">
      <dgm:prSet presAssocID="{F6CCF33E-AC35-4D4F-9EB8-F9FB428F6432}" presName="bgRect" presStyleLbl="bgShp" presStyleIdx="0" presStyleCnt="2"/>
      <dgm:spPr/>
    </dgm:pt>
    <dgm:pt modelId="{BA7FF2E4-DB97-473A-A851-4D7E2150C50A}" type="pres">
      <dgm:prSet presAssocID="{F6CCF33E-AC35-4D4F-9EB8-F9FB428F643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łe ulepszanie z wypełnieniem pełnym"/>
        </a:ext>
      </dgm:extLst>
    </dgm:pt>
    <dgm:pt modelId="{C729CD0E-9C53-4D37-A9FD-D4E5917CAECE}" type="pres">
      <dgm:prSet presAssocID="{F6CCF33E-AC35-4D4F-9EB8-F9FB428F6432}" presName="spaceRect" presStyleCnt="0"/>
      <dgm:spPr/>
    </dgm:pt>
    <dgm:pt modelId="{824FC2D8-CCF0-4548-86F1-BC51B9992398}" type="pres">
      <dgm:prSet presAssocID="{F6CCF33E-AC35-4D4F-9EB8-F9FB428F6432}" presName="parTx" presStyleLbl="revTx" presStyleIdx="0" presStyleCnt="2">
        <dgm:presLayoutVars>
          <dgm:chMax val="0"/>
          <dgm:chPref val="0"/>
        </dgm:presLayoutVars>
      </dgm:prSet>
      <dgm:spPr/>
    </dgm:pt>
    <dgm:pt modelId="{8B04CA5A-D5CC-4419-BD68-B16A4DE204EB}" type="pres">
      <dgm:prSet presAssocID="{0BBCCFAF-F4EB-41FD-A9B7-22E3EE21BE6C}" presName="sibTrans" presStyleCnt="0"/>
      <dgm:spPr/>
    </dgm:pt>
    <dgm:pt modelId="{1944C8AF-C5FB-40D6-A7A7-01A5D0F2EBF1}" type="pres">
      <dgm:prSet presAssocID="{D7F06E0A-8DEE-49C3-8A91-03E6FB092FE7}" presName="compNode" presStyleCnt="0"/>
      <dgm:spPr/>
    </dgm:pt>
    <dgm:pt modelId="{D095D8C3-12DB-442D-98E4-FA9A03872775}" type="pres">
      <dgm:prSet presAssocID="{D7F06E0A-8DEE-49C3-8A91-03E6FB092FE7}" presName="bgRect" presStyleLbl="bgShp" presStyleIdx="1" presStyleCnt="2"/>
      <dgm:spPr/>
    </dgm:pt>
    <dgm:pt modelId="{14A26F89-97C9-45E4-A95A-97A12DE5E462}" type="pres">
      <dgm:prSet presAssocID="{D7F06E0A-8DEE-49C3-8A91-03E6FB092FE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wa burza mózgów z wypełnieniem pełnym"/>
        </a:ext>
      </dgm:extLst>
    </dgm:pt>
    <dgm:pt modelId="{6ECD21EB-A3A3-41EB-BBC5-890F673863C4}" type="pres">
      <dgm:prSet presAssocID="{D7F06E0A-8DEE-49C3-8A91-03E6FB092FE7}" presName="spaceRect" presStyleCnt="0"/>
      <dgm:spPr/>
    </dgm:pt>
    <dgm:pt modelId="{8856799B-15EF-4682-88CA-1E18FA10031A}" type="pres">
      <dgm:prSet presAssocID="{D7F06E0A-8DEE-49C3-8A91-03E6FB092FE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6330F3F-30FA-46B4-9033-A0C4C0DAA676}" srcId="{21BE72F9-7965-4FE9-B58D-FF6DEAD7853F}" destId="{D7F06E0A-8DEE-49C3-8A91-03E6FB092FE7}" srcOrd="1" destOrd="0" parTransId="{6CA9A401-AC01-4703-8758-FDC5DA97D92A}" sibTransId="{CEF2DDD7-1EBD-42B2-AD1C-3017B301F191}"/>
    <dgm:cxn modelId="{832F3062-8381-4881-A700-4AA1EDB4B2B5}" type="presOf" srcId="{21BE72F9-7965-4FE9-B58D-FF6DEAD7853F}" destId="{BDA41517-0C42-4BD5-8FBB-7837EB298CC0}" srcOrd="0" destOrd="0" presId="urn:microsoft.com/office/officeart/2018/2/layout/IconVerticalSolidList"/>
    <dgm:cxn modelId="{817F6144-E86D-46DA-82FF-31B5EB6BF166}" srcId="{21BE72F9-7965-4FE9-B58D-FF6DEAD7853F}" destId="{F6CCF33E-AC35-4D4F-9EB8-F9FB428F6432}" srcOrd="0" destOrd="0" parTransId="{B192B997-4D4F-45BB-82AE-3E7D416B419E}" sibTransId="{0BBCCFAF-F4EB-41FD-A9B7-22E3EE21BE6C}"/>
    <dgm:cxn modelId="{3D8317AB-2E4A-45DD-9029-F95F2796426C}" type="presOf" srcId="{F6CCF33E-AC35-4D4F-9EB8-F9FB428F6432}" destId="{824FC2D8-CCF0-4548-86F1-BC51B9992398}" srcOrd="0" destOrd="0" presId="urn:microsoft.com/office/officeart/2018/2/layout/IconVerticalSolidList"/>
    <dgm:cxn modelId="{7C20ABC0-FB24-40E9-85F8-1A5F74A99CAD}" type="presOf" srcId="{D7F06E0A-8DEE-49C3-8A91-03E6FB092FE7}" destId="{8856799B-15EF-4682-88CA-1E18FA10031A}" srcOrd="0" destOrd="0" presId="urn:microsoft.com/office/officeart/2018/2/layout/IconVerticalSolidList"/>
    <dgm:cxn modelId="{1E4EDF02-8507-471A-B4B7-CFC91E9D8CEE}" type="presParOf" srcId="{BDA41517-0C42-4BD5-8FBB-7837EB298CC0}" destId="{D43BA995-9D99-4C7A-B231-D4839839DF90}" srcOrd="0" destOrd="0" presId="urn:microsoft.com/office/officeart/2018/2/layout/IconVerticalSolidList"/>
    <dgm:cxn modelId="{8D0D6FE2-9009-472D-BAE3-1BBF43D2BCE2}" type="presParOf" srcId="{D43BA995-9D99-4C7A-B231-D4839839DF90}" destId="{A818013D-0A42-4046-8C79-058FC5373536}" srcOrd="0" destOrd="0" presId="urn:microsoft.com/office/officeart/2018/2/layout/IconVerticalSolidList"/>
    <dgm:cxn modelId="{0639E656-2DF6-487B-8A5E-441389DEF7B6}" type="presParOf" srcId="{D43BA995-9D99-4C7A-B231-D4839839DF90}" destId="{BA7FF2E4-DB97-473A-A851-4D7E2150C50A}" srcOrd="1" destOrd="0" presId="urn:microsoft.com/office/officeart/2018/2/layout/IconVerticalSolidList"/>
    <dgm:cxn modelId="{CEADF21D-0F88-4163-9B04-00A7C2157492}" type="presParOf" srcId="{D43BA995-9D99-4C7A-B231-D4839839DF90}" destId="{C729CD0E-9C53-4D37-A9FD-D4E5917CAECE}" srcOrd="2" destOrd="0" presId="urn:microsoft.com/office/officeart/2018/2/layout/IconVerticalSolidList"/>
    <dgm:cxn modelId="{DAD74AC7-F874-4A5E-8B33-AB431E13EE22}" type="presParOf" srcId="{D43BA995-9D99-4C7A-B231-D4839839DF90}" destId="{824FC2D8-CCF0-4548-86F1-BC51B9992398}" srcOrd="3" destOrd="0" presId="urn:microsoft.com/office/officeart/2018/2/layout/IconVerticalSolidList"/>
    <dgm:cxn modelId="{7405F262-71AF-43B1-B3D4-ACE666E4648A}" type="presParOf" srcId="{BDA41517-0C42-4BD5-8FBB-7837EB298CC0}" destId="{8B04CA5A-D5CC-4419-BD68-B16A4DE204EB}" srcOrd="1" destOrd="0" presId="urn:microsoft.com/office/officeart/2018/2/layout/IconVerticalSolidList"/>
    <dgm:cxn modelId="{B9FD79BE-5234-408F-BEF8-C93368BEF38A}" type="presParOf" srcId="{BDA41517-0C42-4BD5-8FBB-7837EB298CC0}" destId="{1944C8AF-C5FB-40D6-A7A7-01A5D0F2EBF1}" srcOrd="2" destOrd="0" presId="urn:microsoft.com/office/officeart/2018/2/layout/IconVerticalSolidList"/>
    <dgm:cxn modelId="{B541F4C5-2F15-444B-BEE7-3096CF16F7AE}" type="presParOf" srcId="{1944C8AF-C5FB-40D6-A7A7-01A5D0F2EBF1}" destId="{D095D8C3-12DB-442D-98E4-FA9A03872775}" srcOrd="0" destOrd="0" presId="urn:microsoft.com/office/officeart/2018/2/layout/IconVerticalSolidList"/>
    <dgm:cxn modelId="{11CD2C30-B86F-4543-9ADE-63615CFA2EC5}" type="presParOf" srcId="{1944C8AF-C5FB-40D6-A7A7-01A5D0F2EBF1}" destId="{14A26F89-97C9-45E4-A95A-97A12DE5E462}" srcOrd="1" destOrd="0" presId="urn:microsoft.com/office/officeart/2018/2/layout/IconVerticalSolidList"/>
    <dgm:cxn modelId="{0D10879E-5DB4-474D-AD59-38EA9790EB2F}" type="presParOf" srcId="{1944C8AF-C5FB-40D6-A7A7-01A5D0F2EBF1}" destId="{6ECD21EB-A3A3-41EB-BBC5-890F673863C4}" srcOrd="2" destOrd="0" presId="urn:microsoft.com/office/officeart/2018/2/layout/IconVerticalSolidList"/>
    <dgm:cxn modelId="{559F3293-D5B2-45B7-95A0-D30CDF3C7E1F}" type="presParOf" srcId="{1944C8AF-C5FB-40D6-A7A7-01A5D0F2EBF1}" destId="{8856799B-15EF-4682-88CA-1E18FA1003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sz="2000" cap="none" noProof="0"/>
            <a:t>Zbadanie mechanizmów </a:t>
          </a:r>
          <a:r>
            <a:rPr lang="pl-PL" sz="2000" cap="none" noProof="0" err="1"/>
            <a:t>fuzzy</a:t>
          </a:r>
          <a:r>
            <a:rPr lang="pl-PL" sz="2000" cap="none" noProof="0"/>
            <a:t> string </a:t>
          </a:r>
          <a:r>
            <a:rPr lang="pl-PL" sz="2000" cap="none" noProof="0" err="1"/>
            <a:t>matching</a:t>
          </a:r>
          <a:endParaRPr lang="pl-PL" sz="2000" noProof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pl-PL" noProof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pl-PL" noProof="0"/>
        </a:p>
      </dgm:t>
    </dgm:pt>
    <dgm:pt modelId="{49225C73-1633-42F1-AB3B-7CB183E5F8B8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sz="2000" cap="none" noProof="0"/>
            <a:t>Implementacja dopasowania danych przy użyciu biblioteki </a:t>
          </a:r>
          <a:r>
            <a:rPr lang="pl-PL" sz="2000" cap="none" noProof="0" err="1"/>
            <a:t>Thefuzz</a:t>
          </a:r>
          <a:r>
            <a:rPr lang="pl-PL" sz="2000" cap="none" noProof="0"/>
            <a:t>.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pl-PL" noProof="0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pl-PL" noProof="0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cap="none" noProof="0"/>
            <a:t>Przedstawienie</a:t>
          </a:r>
          <a:r>
            <a:rPr lang="pl-PL" cap="none" baseline="0" noProof="0"/>
            <a:t> wyników w formie spójnego zestawu danych </a:t>
          </a:r>
          <a:endParaRPr lang="pl-PL" cap="none" noProof="0"/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pl-PL" noProof="0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pl-PL" noProof="0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accent1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anie z wypełnieniem pełnym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accent1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Żarówka i koło zębate z wypełnieniem pełnym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accent1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uczyciel z wypełnieniem pełnym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28C4B9-5142-4EDD-AD14-05572E5DCF60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78C783-611C-417B-AA80-BA48164CE1CB}">
      <dgm:prSet/>
      <dgm:spPr/>
      <dgm:t>
        <a:bodyPr/>
        <a:lstStyle/>
        <a:p>
          <a:r>
            <a:rPr lang="pl-PL" b="1" err="1"/>
            <a:t>Python</a:t>
          </a:r>
          <a:r>
            <a:rPr lang="pl-PL"/>
            <a:t>: Język, posiada prostą składnie i bogaty zbiór bibliotek,</a:t>
          </a:r>
          <a:endParaRPr lang="en-US"/>
        </a:p>
      </dgm:t>
    </dgm:pt>
    <dgm:pt modelId="{D3557CCC-0ED3-4155-AE54-2581AAC54BE3}" type="parTrans" cxnId="{F873FBD8-C025-45FA-A320-FF776702AAEC}">
      <dgm:prSet/>
      <dgm:spPr/>
      <dgm:t>
        <a:bodyPr/>
        <a:lstStyle/>
        <a:p>
          <a:endParaRPr lang="en-US"/>
        </a:p>
      </dgm:t>
    </dgm:pt>
    <dgm:pt modelId="{093F0C13-983D-43AF-A47A-C3DADB8C87DC}" type="sibTrans" cxnId="{F873FBD8-C025-45FA-A320-FF776702AAEC}">
      <dgm:prSet/>
      <dgm:spPr/>
      <dgm:t>
        <a:bodyPr/>
        <a:lstStyle/>
        <a:p>
          <a:endParaRPr lang="en-US"/>
        </a:p>
      </dgm:t>
    </dgm:pt>
    <dgm:pt modelId="{D394E3A1-3BE6-442C-A32E-2F239A80EFB4}">
      <dgm:prSet/>
      <dgm:spPr/>
      <dgm:t>
        <a:bodyPr/>
        <a:lstStyle/>
        <a:p>
          <a:r>
            <a:rPr lang="pl-PL" b="1"/>
            <a:t>Biblioteka </a:t>
          </a:r>
          <a:r>
            <a:rPr lang="pl-PL" b="1" err="1"/>
            <a:t>TheFuzz</a:t>
          </a:r>
          <a:r>
            <a:rPr lang="pl-PL"/>
            <a:t>: wykorzystująca algorytmy porównywania tekstów, takie jak </a:t>
          </a:r>
          <a:r>
            <a:rPr lang="pl-PL" err="1"/>
            <a:t>Levenshtein</a:t>
          </a:r>
          <a:r>
            <a:rPr lang="pl-PL"/>
            <a:t> </a:t>
          </a:r>
          <a:r>
            <a:rPr lang="pl-PL" err="1"/>
            <a:t>distance</a:t>
          </a:r>
          <a:r>
            <a:rPr lang="pl-PL"/>
            <a:t>,</a:t>
          </a:r>
          <a:endParaRPr lang="en-US"/>
        </a:p>
      </dgm:t>
    </dgm:pt>
    <dgm:pt modelId="{FAE3B9CA-519D-4F65-9A5B-78DBA51F9B35}" type="parTrans" cxnId="{775053CB-A0BD-4BCA-96D9-2E4EE9074E76}">
      <dgm:prSet/>
      <dgm:spPr/>
      <dgm:t>
        <a:bodyPr/>
        <a:lstStyle/>
        <a:p>
          <a:endParaRPr lang="en-US"/>
        </a:p>
      </dgm:t>
    </dgm:pt>
    <dgm:pt modelId="{B4F57202-C353-4DE1-96F1-E7CF900ED609}" type="sibTrans" cxnId="{775053CB-A0BD-4BCA-96D9-2E4EE9074E76}">
      <dgm:prSet/>
      <dgm:spPr/>
      <dgm:t>
        <a:bodyPr/>
        <a:lstStyle/>
        <a:p>
          <a:endParaRPr lang="en-US"/>
        </a:p>
      </dgm:t>
    </dgm:pt>
    <dgm:pt modelId="{404E9340-9F90-4764-8E50-17E7714E18BD}">
      <dgm:prSet/>
      <dgm:spPr/>
      <dgm:t>
        <a:bodyPr/>
        <a:lstStyle/>
        <a:p>
          <a:r>
            <a:rPr lang="pl-PL" b="1" err="1"/>
            <a:t>Pandas</a:t>
          </a:r>
          <a:r>
            <a:rPr lang="pl-PL"/>
            <a:t>: biblioteka służąca do wygodnego przetwarzania danych i analizy danych w tabelach. </a:t>
          </a:r>
          <a:endParaRPr lang="en-US"/>
        </a:p>
      </dgm:t>
    </dgm:pt>
    <dgm:pt modelId="{B5E66161-532F-464A-86CE-A7B333A34775}" type="parTrans" cxnId="{AA7F7B4E-7BB7-49B8-8DAC-39F361910743}">
      <dgm:prSet/>
      <dgm:spPr/>
      <dgm:t>
        <a:bodyPr/>
        <a:lstStyle/>
        <a:p>
          <a:endParaRPr lang="en-US"/>
        </a:p>
      </dgm:t>
    </dgm:pt>
    <dgm:pt modelId="{E3FC61AA-5AB3-4A9D-AFD5-C413A8ADDE91}" type="sibTrans" cxnId="{AA7F7B4E-7BB7-49B8-8DAC-39F361910743}">
      <dgm:prSet/>
      <dgm:spPr/>
      <dgm:t>
        <a:bodyPr/>
        <a:lstStyle/>
        <a:p>
          <a:endParaRPr lang="en-US"/>
        </a:p>
      </dgm:t>
    </dgm:pt>
    <dgm:pt modelId="{F66F0F13-D4E5-4B51-8104-1D68243A3254}" type="pres">
      <dgm:prSet presAssocID="{9728C4B9-5142-4EDD-AD14-05572E5DCF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6FD1AA-343A-404F-A0D2-8D3C3802BAD7}" type="pres">
      <dgm:prSet presAssocID="{AA78C783-611C-417B-AA80-BA48164CE1CB}" presName="hierRoot1" presStyleCnt="0"/>
      <dgm:spPr/>
    </dgm:pt>
    <dgm:pt modelId="{BDCDB9B2-4E94-4357-BD64-57AA840476D4}" type="pres">
      <dgm:prSet presAssocID="{AA78C783-611C-417B-AA80-BA48164CE1CB}" presName="composite" presStyleCnt="0"/>
      <dgm:spPr/>
    </dgm:pt>
    <dgm:pt modelId="{2D70B365-3BA2-4CA5-A617-ED964C26E2E7}" type="pres">
      <dgm:prSet presAssocID="{AA78C783-611C-417B-AA80-BA48164CE1CB}" presName="background" presStyleLbl="node0" presStyleIdx="0" presStyleCnt="3"/>
      <dgm:spPr/>
    </dgm:pt>
    <dgm:pt modelId="{EED46C53-7612-4E4F-9EC3-B3CBB1336C19}" type="pres">
      <dgm:prSet presAssocID="{AA78C783-611C-417B-AA80-BA48164CE1CB}" presName="text" presStyleLbl="fgAcc0" presStyleIdx="0" presStyleCnt="3">
        <dgm:presLayoutVars>
          <dgm:chPref val="3"/>
        </dgm:presLayoutVars>
      </dgm:prSet>
      <dgm:spPr/>
    </dgm:pt>
    <dgm:pt modelId="{D3B8D34B-5096-45D5-B01E-4EC94B20897C}" type="pres">
      <dgm:prSet presAssocID="{AA78C783-611C-417B-AA80-BA48164CE1CB}" presName="hierChild2" presStyleCnt="0"/>
      <dgm:spPr/>
    </dgm:pt>
    <dgm:pt modelId="{B9EC2CC2-2585-4A27-8E08-53A8E73C1D27}" type="pres">
      <dgm:prSet presAssocID="{D394E3A1-3BE6-442C-A32E-2F239A80EFB4}" presName="hierRoot1" presStyleCnt="0"/>
      <dgm:spPr/>
    </dgm:pt>
    <dgm:pt modelId="{10407F41-9B2F-444A-9DDF-B3EB919B0131}" type="pres">
      <dgm:prSet presAssocID="{D394E3A1-3BE6-442C-A32E-2F239A80EFB4}" presName="composite" presStyleCnt="0"/>
      <dgm:spPr/>
    </dgm:pt>
    <dgm:pt modelId="{A987F245-3443-43E3-84F7-70CDD45EF72C}" type="pres">
      <dgm:prSet presAssocID="{D394E3A1-3BE6-442C-A32E-2F239A80EFB4}" presName="background" presStyleLbl="node0" presStyleIdx="1" presStyleCnt="3"/>
      <dgm:spPr/>
    </dgm:pt>
    <dgm:pt modelId="{475156F3-F858-4C54-9825-0805F24627E5}" type="pres">
      <dgm:prSet presAssocID="{D394E3A1-3BE6-442C-A32E-2F239A80EFB4}" presName="text" presStyleLbl="fgAcc0" presStyleIdx="1" presStyleCnt="3">
        <dgm:presLayoutVars>
          <dgm:chPref val="3"/>
        </dgm:presLayoutVars>
      </dgm:prSet>
      <dgm:spPr/>
    </dgm:pt>
    <dgm:pt modelId="{50C2FA7A-89D1-4C19-8ED2-2EE6C867844C}" type="pres">
      <dgm:prSet presAssocID="{D394E3A1-3BE6-442C-A32E-2F239A80EFB4}" presName="hierChild2" presStyleCnt="0"/>
      <dgm:spPr/>
    </dgm:pt>
    <dgm:pt modelId="{224658B6-F18A-4605-8C81-9F9CFBDCDD78}" type="pres">
      <dgm:prSet presAssocID="{404E9340-9F90-4764-8E50-17E7714E18BD}" presName="hierRoot1" presStyleCnt="0"/>
      <dgm:spPr/>
    </dgm:pt>
    <dgm:pt modelId="{E0950713-AB89-45A4-A3D1-2616861A366D}" type="pres">
      <dgm:prSet presAssocID="{404E9340-9F90-4764-8E50-17E7714E18BD}" presName="composite" presStyleCnt="0"/>
      <dgm:spPr/>
    </dgm:pt>
    <dgm:pt modelId="{C6AC22A7-4B43-4F23-94AB-B2123C881B07}" type="pres">
      <dgm:prSet presAssocID="{404E9340-9F90-4764-8E50-17E7714E18BD}" presName="background" presStyleLbl="node0" presStyleIdx="2" presStyleCnt="3"/>
      <dgm:spPr/>
    </dgm:pt>
    <dgm:pt modelId="{F04DA0EB-8FB8-4EB0-9E5A-C165B6231DC9}" type="pres">
      <dgm:prSet presAssocID="{404E9340-9F90-4764-8E50-17E7714E18BD}" presName="text" presStyleLbl="fgAcc0" presStyleIdx="2" presStyleCnt="3">
        <dgm:presLayoutVars>
          <dgm:chPref val="3"/>
        </dgm:presLayoutVars>
      </dgm:prSet>
      <dgm:spPr/>
    </dgm:pt>
    <dgm:pt modelId="{302B828F-2D0A-4F16-B16F-CF7C634B1ED2}" type="pres">
      <dgm:prSet presAssocID="{404E9340-9F90-4764-8E50-17E7714E18BD}" presName="hierChild2" presStyleCnt="0"/>
      <dgm:spPr/>
    </dgm:pt>
  </dgm:ptLst>
  <dgm:cxnLst>
    <dgm:cxn modelId="{AA7F7B4E-7BB7-49B8-8DAC-39F361910743}" srcId="{9728C4B9-5142-4EDD-AD14-05572E5DCF60}" destId="{404E9340-9F90-4764-8E50-17E7714E18BD}" srcOrd="2" destOrd="0" parTransId="{B5E66161-532F-464A-86CE-A7B333A34775}" sibTransId="{E3FC61AA-5AB3-4A9D-AFD5-C413A8ADDE91}"/>
    <dgm:cxn modelId="{6C91AC72-9A78-43C3-A943-3308743B6706}" type="presOf" srcId="{D394E3A1-3BE6-442C-A32E-2F239A80EFB4}" destId="{475156F3-F858-4C54-9825-0805F24627E5}" srcOrd="0" destOrd="0" presId="urn:microsoft.com/office/officeart/2005/8/layout/hierarchy1"/>
    <dgm:cxn modelId="{9A7165B1-D862-4754-BB28-27E08BB73D84}" type="presOf" srcId="{AA78C783-611C-417B-AA80-BA48164CE1CB}" destId="{EED46C53-7612-4E4F-9EC3-B3CBB1336C19}" srcOrd="0" destOrd="0" presId="urn:microsoft.com/office/officeart/2005/8/layout/hierarchy1"/>
    <dgm:cxn modelId="{C77E44B6-9E5E-4DEB-987F-F79D23EC4553}" type="presOf" srcId="{9728C4B9-5142-4EDD-AD14-05572E5DCF60}" destId="{F66F0F13-D4E5-4B51-8104-1D68243A3254}" srcOrd="0" destOrd="0" presId="urn:microsoft.com/office/officeart/2005/8/layout/hierarchy1"/>
    <dgm:cxn modelId="{775053CB-A0BD-4BCA-96D9-2E4EE9074E76}" srcId="{9728C4B9-5142-4EDD-AD14-05572E5DCF60}" destId="{D394E3A1-3BE6-442C-A32E-2F239A80EFB4}" srcOrd="1" destOrd="0" parTransId="{FAE3B9CA-519D-4F65-9A5B-78DBA51F9B35}" sibTransId="{B4F57202-C353-4DE1-96F1-E7CF900ED609}"/>
    <dgm:cxn modelId="{ADEF15D0-A2EC-4634-BFBD-AD1DE34BC022}" type="presOf" srcId="{404E9340-9F90-4764-8E50-17E7714E18BD}" destId="{F04DA0EB-8FB8-4EB0-9E5A-C165B6231DC9}" srcOrd="0" destOrd="0" presId="urn:microsoft.com/office/officeart/2005/8/layout/hierarchy1"/>
    <dgm:cxn modelId="{F873FBD8-C025-45FA-A320-FF776702AAEC}" srcId="{9728C4B9-5142-4EDD-AD14-05572E5DCF60}" destId="{AA78C783-611C-417B-AA80-BA48164CE1CB}" srcOrd="0" destOrd="0" parTransId="{D3557CCC-0ED3-4155-AE54-2581AAC54BE3}" sibTransId="{093F0C13-983D-43AF-A47A-C3DADB8C87DC}"/>
    <dgm:cxn modelId="{D6D350F1-F109-4B86-BADC-97B04A756D99}" type="presParOf" srcId="{F66F0F13-D4E5-4B51-8104-1D68243A3254}" destId="{246FD1AA-343A-404F-A0D2-8D3C3802BAD7}" srcOrd="0" destOrd="0" presId="urn:microsoft.com/office/officeart/2005/8/layout/hierarchy1"/>
    <dgm:cxn modelId="{8D83D8BC-9ECB-40F7-94E2-9EC99D7E7F47}" type="presParOf" srcId="{246FD1AA-343A-404F-A0D2-8D3C3802BAD7}" destId="{BDCDB9B2-4E94-4357-BD64-57AA840476D4}" srcOrd="0" destOrd="0" presId="urn:microsoft.com/office/officeart/2005/8/layout/hierarchy1"/>
    <dgm:cxn modelId="{0E107673-D403-448F-9CBB-B650D2F6C9B6}" type="presParOf" srcId="{BDCDB9B2-4E94-4357-BD64-57AA840476D4}" destId="{2D70B365-3BA2-4CA5-A617-ED964C26E2E7}" srcOrd="0" destOrd="0" presId="urn:microsoft.com/office/officeart/2005/8/layout/hierarchy1"/>
    <dgm:cxn modelId="{69076CB1-2875-4049-8F1F-93B057DC9D36}" type="presParOf" srcId="{BDCDB9B2-4E94-4357-BD64-57AA840476D4}" destId="{EED46C53-7612-4E4F-9EC3-B3CBB1336C19}" srcOrd="1" destOrd="0" presId="urn:microsoft.com/office/officeart/2005/8/layout/hierarchy1"/>
    <dgm:cxn modelId="{DD75DDC4-5F6B-4E96-80F9-80CF2EFD7AE0}" type="presParOf" srcId="{246FD1AA-343A-404F-A0D2-8D3C3802BAD7}" destId="{D3B8D34B-5096-45D5-B01E-4EC94B20897C}" srcOrd="1" destOrd="0" presId="urn:microsoft.com/office/officeart/2005/8/layout/hierarchy1"/>
    <dgm:cxn modelId="{D4F893A1-AF75-4467-9C2E-D215B546F327}" type="presParOf" srcId="{F66F0F13-D4E5-4B51-8104-1D68243A3254}" destId="{B9EC2CC2-2585-4A27-8E08-53A8E73C1D27}" srcOrd="1" destOrd="0" presId="urn:microsoft.com/office/officeart/2005/8/layout/hierarchy1"/>
    <dgm:cxn modelId="{31D3B3FB-6662-4965-8709-55310B91D878}" type="presParOf" srcId="{B9EC2CC2-2585-4A27-8E08-53A8E73C1D27}" destId="{10407F41-9B2F-444A-9DDF-B3EB919B0131}" srcOrd="0" destOrd="0" presId="urn:microsoft.com/office/officeart/2005/8/layout/hierarchy1"/>
    <dgm:cxn modelId="{E19C8066-3709-440A-89B6-1C4324AF2986}" type="presParOf" srcId="{10407F41-9B2F-444A-9DDF-B3EB919B0131}" destId="{A987F245-3443-43E3-84F7-70CDD45EF72C}" srcOrd="0" destOrd="0" presId="urn:microsoft.com/office/officeart/2005/8/layout/hierarchy1"/>
    <dgm:cxn modelId="{F65C7DC9-D11F-4D84-B634-2394189467F9}" type="presParOf" srcId="{10407F41-9B2F-444A-9DDF-B3EB919B0131}" destId="{475156F3-F858-4C54-9825-0805F24627E5}" srcOrd="1" destOrd="0" presId="urn:microsoft.com/office/officeart/2005/8/layout/hierarchy1"/>
    <dgm:cxn modelId="{7C93F62D-ABE9-4918-A6B8-734EB9D9A306}" type="presParOf" srcId="{B9EC2CC2-2585-4A27-8E08-53A8E73C1D27}" destId="{50C2FA7A-89D1-4C19-8ED2-2EE6C867844C}" srcOrd="1" destOrd="0" presId="urn:microsoft.com/office/officeart/2005/8/layout/hierarchy1"/>
    <dgm:cxn modelId="{DD76E2D7-516B-4BA6-AA8A-1D1E9BE9AFF7}" type="presParOf" srcId="{F66F0F13-D4E5-4B51-8104-1D68243A3254}" destId="{224658B6-F18A-4605-8C81-9F9CFBDCDD78}" srcOrd="2" destOrd="0" presId="urn:microsoft.com/office/officeart/2005/8/layout/hierarchy1"/>
    <dgm:cxn modelId="{A78AC88E-8004-4996-B201-02507F913836}" type="presParOf" srcId="{224658B6-F18A-4605-8C81-9F9CFBDCDD78}" destId="{E0950713-AB89-45A4-A3D1-2616861A366D}" srcOrd="0" destOrd="0" presId="urn:microsoft.com/office/officeart/2005/8/layout/hierarchy1"/>
    <dgm:cxn modelId="{61C472F3-329D-4724-80EB-72FBEE225CC3}" type="presParOf" srcId="{E0950713-AB89-45A4-A3D1-2616861A366D}" destId="{C6AC22A7-4B43-4F23-94AB-B2123C881B07}" srcOrd="0" destOrd="0" presId="urn:microsoft.com/office/officeart/2005/8/layout/hierarchy1"/>
    <dgm:cxn modelId="{2E6403AE-C7C6-4AC5-A18C-0AE4569AB22F}" type="presParOf" srcId="{E0950713-AB89-45A4-A3D1-2616861A366D}" destId="{F04DA0EB-8FB8-4EB0-9E5A-C165B6231DC9}" srcOrd="1" destOrd="0" presId="urn:microsoft.com/office/officeart/2005/8/layout/hierarchy1"/>
    <dgm:cxn modelId="{09DC5BFD-6981-410D-9AEC-EAAC2F87E63C}" type="presParOf" srcId="{224658B6-F18A-4605-8C81-9F9CFBDCDD78}" destId="{302B828F-2D0A-4F16-B16F-CF7C634B1E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8013D-0A42-4046-8C79-058FC5373536}">
      <dsp:nvSpPr>
        <dsp:cNvPr id="0" name=""/>
        <dsp:cNvSpPr/>
      </dsp:nvSpPr>
      <dsp:spPr>
        <a:xfrm>
          <a:off x="0" y="699886"/>
          <a:ext cx="10094720" cy="12920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FF2E4-DB97-473A-A851-4D7E2150C50A}">
      <dsp:nvSpPr>
        <dsp:cNvPr id="0" name=""/>
        <dsp:cNvSpPr/>
      </dsp:nvSpPr>
      <dsp:spPr>
        <a:xfrm>
          <a:off x="390859" y="990608"/>
          <a:ext cx="710654" cy="710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FC2D8-CCF0-4548-86F1-BC51B9992398}">
      <dsp:nvSpPr>
        <dsp:cNvPr id="0" name=""/>
        <dsp:cNvSpPr/>
      </dsp:nvSpPr>
      <dsp:spPr>
        <a:xfrm>
          <a:off x="1492373" y="699886"/>
          <a:ext cx="8602347" cy="1292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47" tIns="136747" rIns="136747" bIns="13674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Przedstawienie skutecznej metody integracji danych zawierających błędy w pisowni.</a:t>
          </a:r>
          <a:endParaRPr lang="en-US" sz="2400" kern="1200"/>
        </a:p>
      </dsp:txBody>
      <dsp:txXfrm>
        <a:off x="1492373" y="699886"/>
        <a:ext cx="8602347" cy="1292098"/>
      </dsp:txXfrm>
    </dsp:sp>
    <dsp:sp modelId="{D095D8C3-12DB-442D-98E4-FA9A03872775}">
      <dsp:nvSpPr>
        <dsp:cNvPr id="0" name=""/>
        <dsp:cNvSpPr/>
      </dsp:nvSpPr>
      <dsp:spPr>
        <a:xfrm>
          <a:off x="0" y="2315009"/>
          <a:ext cx="10094720" cy="12920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26F89-97C9-45E4-A95A-97A12DE5E462}">
      <dsp:nvSpPr>
        <dsp:cNvPr id="0" name=""/>
        <dsp:cNvSpPr/>
      </dsp:nvSpPr>
      <dsp:spPr>
        <a:xfrm>
          <a:off x="390859" y="2605731"/>
          <a:ext cx="710654" cy="710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6799B-15EF-4682-88CA-1E18FA10031A}">
      <dsp:nvSpPr>
        <dsp:cNvPr id="0" name=""/>
        <dsp:cNvSpPr/>
      </dsp:nvSpPr>
      <dsp:spPr>
        <a:xfrm>
          <a:off x="1492373" y="2315009"/>
          <a:ext cx="8602347" cy="1292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47" tIns="136747" rIns="136747" bIns="13674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Demonstracja zastosowania </a:t>
          </a:r>
          <a:r>
            <a:rPr lang="pl-PL" sz="2400" kern="1200" err="1"/>
            <a:t>fuzzy</a:t>
          </a:r>
          <a:r>
            <a:rPr lang="pl-PL" sz="2400" kern="1200"/>
            <a:t> string </a:t>
          </a:r>
          <a:r>
            <a:rPr lang="pl-PL" sz="2400" kern="1200" err="1"/>
            <a:t>matching</a:t>
          </a:r>
          <a:r>
            <a:rPr lang="pl-PL" sz="2400" kern="1200"/>
            <a:t> jako praktycznego i prostego w implementacji rozwiązania, zilustrowana na przykładzie zestawów danych dotyczących chorób</a:t>
          </a:r>
          <a:endParaRPr lang="en-US" sz="2400" kern="1200"/>
        </a:p>
      </dsp:txBody>
      <dsp:txXfrm>
        <a:off x="1492373" y="2315009"/>
        <a:ext cx="8602347" cy="1292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4381" y="44761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987318" y="82055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54974" y="2742612"/>
          <a:ext cx="286875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000" kern="1200" cap="none" noProof="0"/>
            <a:t>Zbadanie mechanizmów </a:t>
          </a:r>
          <a:r>
            <a:rPr lang="pl-PL" sz="2000" kern="1200" cap="none" noProof="0" err="1"/>
            <a:t>fuzzy</a:t>
          </a:r>
          <a:r>
            <a:rPr lang="pl-PL" sz="2000" kern="1200" cap="none" noProof="0"/>
            <a:t> string </a:t>
          </a:r>
          <a:r>
            <a:rPr lang="pl-PL" sz="2000" kern="1200" cap="none" noProof="0" err="1"/>
            <a:t>matching</a:t>
          </a:r>
          <a:endParaRPr lang="pl-PL" sz="2000" kern="1200" noProof="0"/>
        </a:p>
      </dsp:txBody>
      <dsp:txXfrm>
        <a:off x="54974" y="2742612"/>
        <a:ext cx="2868750" cy="832500"/>
      </dsp:txXfrm>
    </dsp:sp>
    <dsp:sp modelId="{BCD8CDD9-0C56-4401-ADB1-8B48DAB2C96F}">
      <dsp:nvSpPr>
        <dsp:cNvPr id="0" name=""/>
        <dsp:cNvSpPr/>
      </dsp:nvSpPr>
      <dsp:spPr>
        <a:xfrm>
          <a:off x="3985162" y="44761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358099" y="82055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425756" y="2742612"/>
          <a:ext cx="286875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000" kern="1200" cap="none" noProof="0"/>
            <a:t>Implementacja dopasowania danych przy użyciu biblioteki </a:t>
          </a:r>
          <a:r>
            <a:rPr lang="pl-PL" sz="2000" kern="1200" cap="none" noProof="0" err="1"/>
            <a:t>Thefuzz</a:t>
          </a:r>
          <a:r>
            <a:rPr lang="pl-PL" sz="2000" kern="1200" cap="none" noProof="0"/>
            <a:t>.</a:t>
          </a:r>
        </a:p>
      </dsp:txBody>
      <dsp:txXfrm>
        <a:off x="3425756" y="2742612"/>
        <a:ext cx="2868750" cy="832500"/>
      </dsp:txXfrm>
    </dsp:sp>
    <dsp:sp modelId="{FF93E135-77D6-48A0-8871-9BC93D705D06}">
      <dsp:nvSpPr>
        <dsp:cNvPr id="0" name=""/>
        <dsp:cNvSpPr/>
      </dsp:nvSpPr>
      <dsp:spPr>
        <a:xfrm>
          <a:off x="7355943" y="44761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7728881" y="820550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6796537" y="2742612"/>
          <a:ext cx="286875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000" kern="1200" cap="none" noProof="0"/>
            <a:t>Przedstawienie</a:t>
          </a:r>
          <a:r>
            <a:rPr lang="pl-PL" sz="2000" kern="1200" cap="none" baseline="0" noProof="0"/>
            <a:t> wyników w formie spójnego zestawu danych </a:t>
          </a:r>
          <a:endParaRPr lang="pl-PL" sz="2000" kern="1200" cap="none" noProof="0"/>
        </a:p>
      </dsp:txBody>
      <dsp:txXfrm>
        <a:off x="6796537" y="2742612"/>
        <a:ext cx="2868750" cy="83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0B365-3BA2-4CA5-A617-ED964C26E2E7}">
      <dsp:nvSpPr>
        <dsp:cNvPr id="0" name=""/>
        <dsp:cNvSpPr/>
      </dsp:nvSpPr>
      <dsp:spPr>
        <a:xfrm>
          <a:off x="0" y="999425"/>
          <a:ext cx="2733770" cy="1735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D46C53-7612-4E4F-9EC3-B3CBB1336C19}">
      <dsp:nvSpPr>
        <dsp:cNvPr id="0" name=""/>
        <dsp:cNvSpPr/>
      </dsp:nvSpPr>
      <dsp:spPr>
        <a:xfrm>
          <a:off x="303752" y="1287990"/>
          <a:ext cx="2733770" cy="1735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err="1"/>
            <a:t>Python</a:t>
          </a:r>
          <a:r>
            <a:rPr lang="pl-PL" sz="1900" kern="1200"/>
            <a:t>: Język, posiada prostą składnie i bogaty zbiór bibliotek,</a:t>
          </a:r>
          <a:endParaRPr lang="en-US" sz="1900" kern="1200"/>
        </a:p>
      </dsp:txBody>
      <dsp:txXfrm>
        <a:off x="354596" y="1338834"/>
        <a:ext cx="2632082" cy="1634256"/>
      </dsp:txXfrm>
    </dsp:sp>
    <dsp:sp modelId="{A987F245-3443-43E3-84F7-70CDD45EF72C}">
      <dsp:nvSpPr>
        <dsp:cNvPr id="0" name=""/>
        <dsp:cNvSpPr/>
      </dsp:nvSpPr>
      <dsp:spPr>
        <a:xfrm>
          <a:off x="3341275" y="999425"/>
          <a:ext cx="2733770" cy="1735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5156F3-F858-4C54-9825-0805F24627E5}">
      <dsp:nvSpPr>
        <dsp:cNvPr id="0" name=""/>
        <dsp:cNvSpPr/>
      </dsp:nvSpPr>
      <dsp:spPr>
        <a:xfrm>
          <a:off x="3645027" y="1287990"/>
          <a:ext cx="2733770" cy="1735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/>
            <a:t>Biblioteka </a:t>
          </a:r>
          <a:r>
            <a:rPr lang="pl-PL" sz="1900" b="1" kern="1200" err="1"/>
            <a:t>TheFuzz</a:t>
          </a:r>
          <a:r>
            <a:rPr lang="pl-PL" sz="1900" kern="1200"/>
            <a:t>: wykorzystująca algorytmy porównywania tekstów, takie jak </a:t>
          </a:r>
          <a:r>
            <a:rPr lang="pl-PL" sz="1900" kern="1200" err="1"/>
            <a:t>Levenshtein</a:t>
          </a:r>
          <a:r>
            <a:rPr lang="pl-PL" sz="1900" kern="1200"/>
            <a:t> </a:t>
          </a:r>
          <a:r>
            <a:rPr lang="pl-PL" sz="1900" kern="1200" err="1"/>
            <a:t>distance</a:t>
          </a:r>
          <a:r>
            <a:rPr lang="pl-PL" sz="1900" kern="1200"/>
            <a:t>,</a:t>
          </a:r>
          <a:endParaRPr lang="en-US" sz="1900" kern="1200"/>
        </a:p>
      </dsp:txBody>
      <dsp:txXfrm>
        <a:off x="3695871" y="1338834"/>
        <a:ext cx="2632082" cy="1634256"/>
      </dsp:txXfrm>
    </dsp:sp>
    <dsp:sp modelId="{C6AC22A7-4B43-4F23-94AB-B2123C881B07}">
      <dsp:nvSpPr>
        <dsp:cNvPr id="0" name=""/>
        <dsp:cNvSpPr/>
      </dsp:nvSpPr>
      <dsp:spPr>
        <a:xfrm>
          <a:off x="6682550" y="999425"/>
          <a:ext cx="2733770" cy="1735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4DA0EB-8FB8-4EB0-9E5A-C165B6231DC9}">
      <dsp:nvSpPr>
        <dsp:cNvPr id="0" name=""/>
        <dsp:cNvSpPr/>
      </dsp:nvSpPr>
      <dsp:spPr>
        <a:xfrm>
          <a:off x="6986302" y="1287990"/>
          <a:ext cx="2733770" cy="1735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err="1"/>
            <a:t>Pandas</a:t>
          </a:r>
          <a:r>
            <a:rPr lang="pl-PL" sz="1900" kern="1200"/>
            <a:t>: biblioteka służąca do wygodnego przetwarzania danych i analizy danych w tabelach. </a:t>
          </a:r>
          <a:endParaRPr lang="en-US" sz="1900" kern="1200"/>
        </a:p>
      </dsp:txBody>
      <dsp:txXfrm>
        <a:off x="7037146" y="1338834"/>
        <a:ext cx="2632082" cy="1634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Lista ikon w kołach z etykietami"/>
  <dgm:desc val="Umożliwia pokazanie niesekwencyjnych lub pogrupowanych fragmentów informacji, którym towarzyszą powiązane elementy wizualne. Sprawdza się najlepiej w przypadku ikon lub małych obrazów z krótkimi podpisami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CE682F-5CA3-4B82-8B0E-44FD217EE709}" type="datetime1">
              <a:rPr lang="pl-PL" smtClean="0"/>
              <a:t>26.11.2024</a:t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B0F9F-8D6B-47DB-9281-90694B9E23CE}" type="datetime1">
              <a:rPr lang="pl-PL" smtClean="0"/>
              <a:pPr/>
              <a:t>26.11.2024</a:t>
            </a:fld>
            <a:endParaRPr lang="pl-PL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984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Len(</a:t>
            </a:r>
            <a:r>
              <a:rPr lang="pl-PL" err="1"/>
              <a:t>city_a</a:t>
            </a:r>
            <a:r>
              <a:rPr lang="pl-PL"/>
              <a:t>)</a:t>
            </a:r>
            <a:endParaRPr lang="en-US"/>
          </a:p>
          <a:p>
            <a:r>
              <a:rPr lang="pl-PL"/>
              <a:t>Len(</a:t>
            </a:r>
            <a:r>
              <a:rPr lang="pl-PL" err="1"/>
              <a:t>city_b</a:t>
            </a:r>
            <a:r>
              <a:rPr lang="pl-PL"/>
              <a:t>)</a:t>
            </a:r>
            <a:endParaRPr lang="en-US"/>
          </a:p>
          <a:p>
            <a:r>
              <a:rPr lang="pl-PL"/>
              <a:t>Total_lengtth=Len(city_a)+Len(city_b)</a:t>
            </a:r>
            <a:endParaRPr lang="en-US"/>
          </a:p>
          <a:p>
            <a:endParaRPr lang="pl-PL"/>
          </a:p>
          <a:p>
            <a:r>
              <a:rPr lang="pl-PL"/>
              <a:t>(Total_length – lev_d)/total_length = simple ratio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pl-PL" noProof="0" smtClean="0"/>
              <a:t>10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4572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w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fld id="{7EEBE634-78E5-4899-AE1B-B64498BB725F}" type="datetime1">
              <a:rPr lang="pl-PL" smtClean="0"/>
              <a:pPr/>
              <a:t>26.11.2024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8" name="Łącznik prosty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621DC0-910D-4679-903A-774CFA39FDF7}" type="datetime1">
              <a:rPr lang="pl-PL" smtClean="0"/>
              <a:pPr/>
              <a:t>26.11.2024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8B1E87-4F64-491E-B645-847CBA56C993}" type="datetime1">
              <a:rPr lang="pl-PL" smtClean="0"/>
              <a:pPr/>
              <a:t>26.11.2024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7" name="Łącznik prosty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D6FF78-3C4D-46B6-ACE2-8BAD70D37A80}" type="datetime1">
              <a:rPr lang="pl-PL" smtClean="0"/>
              <a:pPr/>
              <a:t>26.11.2024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w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297F6F-7B60-47A3-A3EF-6B0F66D26FEA}" type="datetime1">
              <a:rPr lang="pl-PL" smtClean="0"/>
              <a:pPr/>
              <a:t>26.11.2024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8" name="Łącznik prosty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224E0-26FC-48AC-A1F4-0652E252C5D6}" type="datetime1">
              <a:rPr lang="pl-PL" smtClean="0"/>
              <a:pPr/>
              <a:t>26.11.2024</a:t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698D14-09E5-46F1-A0B6-CFD7799EEF3B}" type="datetime1">
              <a:rPr lang="pl-PL" smtClean="0"/>
              <a:pPr/>
              <a:t>26.11.2024</a:t>
            </a:fld>
            <a:endParaRPr lang="pl-PL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0CB81A-62B6-4D86-B5F9-B98C16302349}" type="datetime1">
              <a:rPr lang="pl-PL" smtClean="0"/>
              <a:pPr/>
              <a:t>26.11.2024</a:t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5B4F86-0851-49A4-8C26-53DCDBC52820}" type="datetime1">
              <a:rPr lang="pl-PL" smtClean="0"/>
              <a:pPr/>
              <a:t>26.11.2024</a:t>
            </a:fld>
            <a:endParaRPr lang="pl-PL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533B47-BDFA-4B3B-A420-4094E60E1F74}" type="datetime1">
              <a:rPr lang="pl-PL" smtClean="0"/>
              <a:pPr/>
              <a:t>26.11.2024</a:t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311A1F-0521-44D0-BB1E-9C8ABA880483}" type="datetime1">
              <a:rPr lang="pl-PL" smtClean="0"/>
              <a:pPr/>
              <a:t>26.11.2024</a:t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8" name="Łącznik prosty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49060CF-8A4E-46EF-A490-C23B3C3CDF51}" type="datetime1">
              <a:rPr lang="pl-PL" smtClean="0"/>
              <a:pPr/>
              <a:t>26.11.2024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/>
          </a:p>
        </p:txBody>
      </p:sp>
      <p:cxnSp>
        <p:nvCxnSpPr>
          <p:cNvPr id="7" name="Łącznik prosty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alphaiterations/fuzzy-matching-with-fuzzywuzzy-a-comprehensive-guide-04873f07de31" TargetMode="External"/><Relationship Id="rId2" Type="http://schemas.openxmlformats.org/officeDocument/2006/relationships/hyperlink" Target="https://www.datacamp.com/tutorial/fuzzy-string-pyth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ndas.pydata.org/docs/" TargetMode="External"/><Relationship Id="rId5" Type="http://schemas.openxmlformats.org/officeDocument/2006/relationships/hyperlink" Target="https://pypi.org/project/thefuzz/" TargetMode="External"/><Relationship Id="rId4" Type="http://schemas.openxmlformats.org/officeDocument/2006/relationships/hyperlink" Target="https://docs.python.org/pl/3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rtlCol="0" anchor="b">
            <a:normAutofit/>
          </a:bodyPr>
          <a:lstStyle/>
          <a:p>
            <a:pPr algn="l"/>
            <a:r>
              <a:rPr lang="pl-PL">
                <a:solidFill>
                  <a:srgbClr val="FFFFFF"/>
                </a:solidFill>
              </a:rPr>
              <a:t>FUZZY STRING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rtlCol="0" anchor="t">
            <a:normAutofit fontScale="55000" lnSpcReduction="20000"/>
          </a:bodyPr>
          <a:lstStyle/>
          <a:p>
            <a:pPr rtl="0"/>
            <a:r>
              <a:rPr lang="pl-PL">
                <a:solidFill>
                  <a:srgbClr val="FFFFFF"/>
                </a:solidFill>
              </a:rPr>
              <a:t>Dominika Hojniak</a:t>
            </a:r>
          </a:p>
          <a:p>
            <a:pPr rtl="0"/>
            <a:r>
              <a:rPr lang="pl-PL">
                <a:solidFill>
                  <a:srgbClr val="FFFFFF"/>
                </a:solidFill>
              </a:rPr>
              <a:t>Kinga Furmanek</a:t>
            </a:r>
          </a:p>
          <a:p>
            <a:pPr rtl="0"/>
            <a:r>
              <a:rPr lang="pl-PL">
                <a:solidFill>
                  <a:srgbClr val="FFFFFF"/>
                </a:solidFill>
              </a:rPr>
              <a:t>Julia </a:t>
            </a:r>
            <a:r>
              <a:rPr lang="pl-PL" err="1">
                <a:solidFill>
                  <a:srgbClr val="FFFFFF"/>
                </a:solidFill>
              </a:rPr>
              <a:t>Kamuda</a:t>
            </a:r>
            <a:endParaRPr lang="pl-PL">
              <a:solidFill>
                <a:srgbClr val="FFFFFF"/>
              </a:solidFill>
            </a:endParaRP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19" y="975"/>
            <a:ext cx="12348663" cy="694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5838BCA-4829-791D-1B15-531B36B4E358}"/>
              </a:ext>
            </a:extLst>
          </p:cNvPr>
          <p:cNvSpPr/>
          <p:nvPr/>
        </p:nvSpPr>
        <p:spPr>
          <a:xfrm>
            <a:off x="4144710" y="1862983"/>
            <a:ext cx="8203972" cy="43754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B8A8760-AC62-4A4C-4843-D14F130EBA6C}"/>
              </a:ext>
            </a:extLst>
          </p:cNvPr>
          <p:cNvSpPr txBox="1"/>
          <p:nvPr/>
        </p:nvSpPr>
        <p:spPr>
          <a:xfrm>
            <a:off x="4879649" y="2597921"/>
            <a:ext cx="6931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>
                <a:solidFill>
                  <a:schemeClr val="bg2">
                    <a:lumMod val="90000"/>
                  </a:schemeClr>
                </a:solidFill>
              </a:rPr>
              <a:t>FUZZY STRING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41DB745-F430-73B1-DD90-2C3D26156571}"/>
              </a:ext>
            </a:extLst>
          </p:cNvPr>
          <p:cNvSpPr txBox="1"/>
          <p:nvPr/>
        </p:nvSpPr>
        <p:spPr>
          <a:xfrm>
            <a:off x="4879649" y="4315632"/>
            <a:ext cx="4734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solidFill>
                  <a:schemeClr val="bg2">
                    <a:lumMod val="90000"/>
                  </a:schemeClr>
                </a:solidFill>
              </a:rPr>
              <a:t>Dominika Hojniak</a:t>
            </a:r>
          </a:p>
          <a:p>
            <a:r>
              <a:rPr lang="pl-PL">
                <a:solidFill>
                  <a:schemeClr val="bg2">
                    <a:lumMod val="90000"/>
                  </a:schemeClr>
                </a:solidFill>
              </a:rPr>
              <a:t>Kinga Furmanek</a:t>
            </a:r>
          </a:p>
          <a:p>
            <a:r>
              <a:rPr lang="pl-PL">
                <a:solidFill>
                  <a:schemeClr val="bg2">
                    <a:lumMod val="90000"/>
                  </a:schemeClr>
                </a:solidFill>
              </a:rPr>
              <a:t>Julia </a:t>
            </a:r>
            <a:r>
              <a:rPr lang="pl-PL" err="1">
                <a:solidFill>
                  <a:schemeClr val="bg2">
                    <a:lumMod val="90000"/>
                  </a:schemeClr>
                </a:solidFill>
              </a:rPr>
              <a:t>Kamuda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135DBA-4221-79C5-41F2-51758307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Simple ratio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147F20-97C1-2B64-A8E5-6B8DFF2E6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pl-PL" sz="1800">
                <a:ea typeface="+mn-lt"/>
                <a:cs typeface="+mn-lt"/>
              </a:rPr>
              <a:t>Oblicza odległość edycji na podstawie kolejności znaków w porównywanych ciągach tekstowych.</a:t>
            </a:r>
          </a:p>
          <a:p>
            <a:endParaRPr lang="pl-PL" sz="1800">
              <a:ea typeface="+mn-lt"/>
              <a:cs typeface="+mn-lt"/>
            </a:endParaRPr>
          </a:p>
          <a:p>
            <a:endParaRPr lang="pl-PL" sz="1800">
              <a:ea typeface="+mn-lt"/>
              <a:cs typeface="+mn-lt"/>
            </a:endParaRPr>
          </a:p>
        </p:txBody>
      </p:sp>
      <p:pic>
        <p:nvPicPr>
          <p:cNvPr id="6" name="Obraz 5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4CC35989-FFA4-C654-DFDC-4E58C536C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269" y="3190875"/>
            <a:ext cx="8236743" cy="221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40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FA64F1-E2CB-78EB-EA8B-7410B32E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PARTIAL RATIO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CB8868-EE62-2707-AF25-FE1591CD0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pl-PL" sz="1800">
                <a:ea typeface="+mn-lt"/>
                <a:cs typeface="+mn-lt"/>
              </a:rPr>
              <a:t>Szuka najlepiej dopasowanego fragmentu. Uwzględnia kolejność ciągów tekstowych.</a:t>
            </a:r>
          </a:p>
          <a:p>
            <a:endParaRPr lang="pl-PL">
              <a:ea typeface="+mn-lt"/>
              <a:cs typeface="+mn-lt"/>
            </a:endParaRPr>
          </a:p>
        </p:txBody>
      </p:sp>
      <p:pic>
        <p:nvPicPr>
          <p:cNvPr id="6" name="Obraz 5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B3647ADE-E0C8-19CA-F175-1802D3882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394" y="4688681"/>
            <a:ext cx="6653212" cy="1624012"/>
          </a:xfrm>
          <a:prstGeom prst="rect">
            <a:avLst/>
          </a:prstGeom>
        </p:spPr>
      </p:pic>
      <p:pic>
        <p:nvPicPr>
          <p:cNvPr id="7" name="Obraz 6" descr="Obraz zawierający tekst, Czcionka, linia, numer&#10;&#10;Opis wygenerowany automatycznie">
            <a:extLst>
              <a:ext uri="{FF2B5EF4-FFF2-40B4-BE49-F238E27FC236}">
                <a16:creationId xmlns:a16="http://schemas.microsoft.com/office/drawing/2014/main" id="{0CF7BAF4-F0FE-FACD-F5C9-CDAF99B75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394" y="2771775"/>
            <a:ext cx="6653212" cy="15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056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13A125-57A8-CF22-2158-B2285AC6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Tw Cen MT Condensed"/>
                <a:cs typeface="Arial"/>
              </a:rPr>
              <a:t>TOKEN SORT RATIO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EF7344-B53C-92ED-9296-39EA1E67C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pl-PL">
                <a:ea typeface="+mn-lt"/>
                <a:cs typeface="+mn-lt"/>
              </a:rPr>
              <a:t>Dzieli słowa na </a:t>
            </a:r>
            <a:r>
              <a:rPr lang="pl-PL" err="1">
                <a:ea typeface="+mn-lt"/>
                <a:cs typeface="+mn-lt"/>
              </a:rPr>
              <a:t>tokeny</a:t>
            </a:r>
            <a:r>
              <a:rPr lang="pl-PL">
                <a:ea typeface="+mn-lt"/>
                <a:cs typeface="+mn-lt"/>
              </a:rPr>
              <a:t>, ignoruje ich kolejność.</a:t>
            </a:r>
            <a:endParaRPr lang="pl-PL"/>
          </a:p>
          <a:p>
            <a:endParaRPr lang="pl-PL">
              <a:ea typeface="+mn-lt"/>
              <a:cs typeface="+mn-lt"/>
            </a:endParaRPr>
          </a:p>
        </p:txBody>
      </p:sp>
      <p:pic>
        <p:nvPicPr>
          <p:cNvPr id="4" name="Obraz 3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755B02B7-6947-65CD-37A6-FFC018BD5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3243262"/>
            <a:ext cx="8917781" cy="21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1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4699CF-16CD-8AB1-711E-C9FDBA15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TOKEN SET RATIO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6C978A-7D50-0700-D8A6-1B2AA8633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pl-PL">
                <a:ea typeface="+mn-lt"/>
                <a:cs typeface="+mn-lt"/>
              </a:rPr>
              <a:t>Ignoruje kolejność słów. Usuwa wspólne </a:t>
            </a:r>
            <a:r>
              <a:rPr lang="pl-PL" err="1">
                <a:ea typeface="+mn-lt"/>
                <a:cs typeface="+mn-lt"/>
              </a:rPr>
              <a:t>tokeny</a:t>
            </a:r>
            <a:r>
              <a:rPr lang="pl-PL">
                <a:ea typeface="+mn-lt"/>
                <a:cs typeface="+mn-lt"/>
              </a:rPr>
              <a:t> przed porównaniem.</a:t>
            </a:r>
          </a:p>
          <a:p>
            <a:endParaRPr lang="pl-PL">
              <a:ea typeface="+mn-lt"/>
              <a:cs typeface="+mn-lt"/>
            </a:endParaRPr>
          </a:p>
        </p:txBody>
      </p:sp>
      <p:pic>
        <p:nvPicPr>
          <p:cNvPr id="4" name="Obraz 3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B2D2187B-8806-7B21-2F95-EC03A271E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1" y="3426584"/>
            <a:ext cx="8572499" cy="20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09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8CBF57-7825-89DE-7F69-82C9DF57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PROCESS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BF03F7-0A06-7989-24AF-2434985CD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pl-PL">
                <a:ea typeface="+mn-lt"/>
                <a:cs typeface="+mn-lt"/>
              </a:rPr>
              <a:t>Narzędzie porównujące ciąg znaków do kolekcji tekstów. Zwraca listę w kolejności od najlepszego dopasowania wraz z oceną podobieństwa.</a:t>
            </a:r>
          </a:p>
          <a:p>
            <a:endParaRPr lang="pl-PL">
              <a:ea typeface="+mn-lt"/>
              <a:cs typeface="+mn-lt"/>
            </a:endParaRPr>
          </a:p>
        </p:txBody>
      </p:sp>
      <p:pic>
        <p:nvPicPr>
          <p:cNvPr id="4" name="Obraz 3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D3A0C480-223A-E0E7-CE69-393D64DCF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3429000"/>
            <a:ext cx="9694068" cy="230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74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36373B-0249-5497-B7B2-47D3318D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a typeface="+mj-lt"/>
                <a:cs typeface="+mj-lt"/>
              </a:rPr>
              <a:t>Dopasowywanie ciągów tekstowych za pomocą </a:t>
            </a:r>
            <a:r>
              <a:rPr lang="pl-PL" err="1">
                <a:ea typeface="+mj-lt"/>
                <a:cs typeface="+mj-lt"/>
              </a:rPr>
              <a:t>fuzzy</a:t>
            </a:r>
            <a:r>
              <a:rPr lang="pl-PL">
                <a:ea typeface="+mj-lt"/>
                <a:cs typeface="+mj-lt"/>
              </a:rPr>
              <a:t> </a:t>
            </a:r>
            <a:r>
              <a:rPr lang="pl-PL" err="1">
                <a:ea typeface="+mj-lt"/>
                <a:cs typeface="+mj-lt"/>
              </a:rPr>
              <a:t>matching</a:t>
            </a:r>
            <a:r>
              <a:rPr lang="pl-PL">
                <a:ea typeface="+mj-lt"/>
                <a:cs typeface="+mj-lt"/>
              </a:rPr>
              <a:t> w </a:t>
            </a:r>
            <a:r>
              <a:rPr lang="pl-PL" err="1">
                <a:ea typeface="+mj-lt"/>
                <a:cs typeface="+mj-lt"/>
              </a:rPr>
              <a:t>Pandas</a:t>
            </a:r>
            <a:endParaRPr lang="pl-PL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5D277B-BF71-CB46-3B08-AF8A75C24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pl-PL"/>
              <a:t>Integracja zestawów danych (</a:t>
            </a:r>
            <a:r>
              <a:rPr lang="pl-PL" err="1"/>
              <a:t>DataFrame</a:t>
            </a:r>
            <a:r>
              <a:rPr lang="pl-PL"/>
              <a:t>)</a:t>
            </a:r>
          </a:p>
          <a:p>
            <a:endParaRPr lang="pl-PL"/>
          </a:p>
        </p:txBody>
      </p:sp>
      <p:pic>
        <p:nvPicPr>
          <p:cNvPr id="5" name="Obraz 4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5EE51E49-B6BB-233E-C4A4-C9DFFCD48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4" y="2845594"/>
            <a:ext cx="9167812" cy="33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57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D4748924-8611-609E-E277-EA8C4BC81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276" y="801039"/>
            <a:ext cx="9377431" cy="2343977"/>
          </a:xfrm>
        </p:spPr>
      </p:pic>
      <p:pic>
        <p:nvPicPr>
          <p:cNvPr id="5" name="Obraz 4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2E233BFF-E852-7EE5-BF4C-12F74491B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22" y="3884543"/>
            <a:ext cx="11637754" cy="181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83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14D8F2-1A20-AC3A-2650-44EBCD14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3BD0CB-1AF5-CBFA-7C17-A32552A2D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3020095"/>
            <a:ext cx="9720073" cy="2251817"/>
          </a:xfrm>
        </p:spPr>
        <p:txBody>
          <a:bodyPr/>
          <a:lstStyle/>
          <a:p>
            <a:r>
              <a:rPr lang="pl-PL"/>
              <a:t>Dzięki zastosowaniu techniki </a:t>
            </a:r>
            <a:r>
              <a:rPr lang="pl-PL" err="1"/>
              <a:t>fuzzy</a:t>
            </a:r>
            <a:r>
              <a:rPr lang="pl-PL"/>
              <a:t> string </a:t>
            </a:r>
            <a:r>
              <a:rPr lang="pl-PL" err="1"/>
              <a:t>matching</a:t>
            </a:r>
            <a:r>
              <a:rPr lang="pl-PL"/>
              <a:t> uzyskano pełne dopasowanie, pozwalające na stworzenie spójnego i uporządkowanego zestawu danych. Rozwiązanie to potwierdziło, że algorytmy </a:t>
            </a:r>
            <a:r>
              <a:rPr lang="pl-PL" err="1"/>
              <a:t>fuzzy</a:t>
            </a:r>
            <a:r>
              <a:rPr lang="pl-PL"/>
              <a:t> string </a:t>
            </a:r>
            <a:r>
              <a:rPr lang="pl-PL" err="1"/>
              <a:t>matching</a:t>
            </a:r>
            <a:r>
              <a:rPr lang="pl-PL"/>
              <a:t> są niezwykle przydatne w przetwarzaniu danych gdzie występują różnice w pisowni lub błędy tekstowe. </a:t>
            </a:r>
          </a:p>
        </p:txBody>
      </p:sp>
    </p:spTree>
    <p:extLst>
      <p:ext uri="{BB962C8B-B14F-4D97-AF65-F5344CB8AC3E}">
        <p14:creationId xmlns:p14="http://schemas.microsoft.com/office/powerpoint/2010/main" val="3680607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B9AF7F-F480-E14C-1C54-3810E01C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1F6C0E-2F89-1552-92FE-12CB00812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[1] </a:t>
            </a:r>
            <a:r>
              <a:rPr lang="en-US" sz="1800" kern="10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DataCamp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- Fuzzy String Matching in Python - </a:t>
            </a:r>
            <a:r>
              <a:rPr lang="en-US" sz="1800" u="sng" kern="10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/>
              </a:rPr>
              <a:t>https://www.datacamp.com/tutorial/fuzzy-string-python</a:t>
            </a:r>
            <a:endParaRPr lang="pl-PL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[2] Medium - Fuzzy matching with </a:t>
            </a:r>
            <a:r>
              <a:rPr lang="en-US" sz="1800" kern="10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FuzzyWuzzy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A comprehensive guide - </a:t>
            </a:r>
            <a:r>
              <a:rPr lang="en-US" sz="1800" u="sng" kern="10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https://medium.com/@alphaiterations/fuzzy-matching-with-fuzzywuzzy-a-comprehensive-guide-04873f07de31</a:t>
            </a:r>
            <a:endParaRPr lang="pl-PL" sz="1800" u="sng" kern="100">
              <a:solidFill>
                <a:srgbClr val="467886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[3] </a:t>
            </a:r>
            <a:r>
              <a:rPr lang="pl-PL" sz="1800" kern="10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Python</a:t>
            </a:r>
            <a:r>
              <a:rPr lang="pl-PL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dokumentacja - </a:t>
            </a:r>
            <a:r>
              <a:rPr lang="pl-PL" sz="1800" u="sng" kern="10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https://docs.python.org/pl/3/</a:t>
            </a:r>
            <a:endParaRPr lang="pl-PL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[4] The </a:t>
            </a:r>
            <a:r>
              <a:rPr lang="pl-PL" sz="1800" kern="10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Fuzz</a:t>
            </a:r>
            <a:r>
              <a:rPr lang="pl-PL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dokumentacja - </a:t>
            </a:r>
            <a:r>
              <a:rPr lang="pl-PL" sz="1800" u="sng" kern="10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/>
              </a:rPr>
              <a:t>https://pypi.org/project/thefuzz/</a:t>
            </a:r>
            <a:endParaRPr lang="pl-PL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[5] </a:t>
            </a:r>
            <a:r>
              <a:rPr lang="pl-PL" sz="1800" kern="10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Pandas</a:t>
            </a:r>
            <a:r>
              <a:rPr lang="pl-PL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dokumentacja - </a:t>
            </a:r>
            <a:r>
              <a:rPr lang="pl-PL" sz="1800" u="sng" kern="10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6"/>
              </a:rPr>
              <a:t>https://pandas.pydata.org/docs/</a:t>
            </a:r>
            <a:endParaRPr lang="pl-PL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43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CC71DD-C6A4-E450-D3A4-7E795438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574" y="2679192"/>
            <a:ext cx="5316851" cy="1499616"/>
          </a:xfrm>
        </p:spPr>
        <p:txBody>
          <a:bodyPr/>
          <a:lstStyle/>
          <a:p>
            <a:pPr algn="ctr"/>
            <a:r>
              <a:rPr lang="pl-PL"/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22830920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3C9E1A-40BE-F7AC-0AF4-4AEBA24D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kern="1200" cap="all" spc="100" baseline="0">
                <a:latin typeface="+mj-lt"/>
                <a:ea typeface="+mj-ea"/>
                <a:cs typeface="+mj-cs"/>
              </a:rPr>
              <a:t>Cel</a:t>
            </a:r>
          </a:p>
        </p:txBody>
      </p:sp>
      <p:graphicFrame>
        <p:nvGraphicFramePr>
          <p:cNvPr id="6" name="pole tekstowe 3">
            <a:extLst>
              <a:ext uri="{FF2B5EF4-FFF2-40B4-BE49-F238E27FC236}">
                <a16:creationId xmlns:a16="http://schemas.microsoft.com/office/drawing/2014/main" id="{F9027FE4-9ADB-363F-B7DE-15D77B9D69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059427"/>
              </p:ext>
            </p:extLst>
          </p:nvPr>
        </p:nvGraphicFramePr>
        <p:xfrm>
          <a:off x="766984" y="2079496"/>
          <a:ext cx="10094721" cy="4306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696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>
            <a:normAutofit/>
          </a:bodyPr>
          <a:lstStyle/>
          <a:p>
            <a:r>
              <a:rPr lang="pl-PL"/>
              <a:t>Zakres</a:t>
            </a:r>
          </a:p>
        </p:txBody>
      </p:sp>
      <p:graphicFrame>
        <p:nvGraphicFramePr>
          <p:cNvPr id="5" name="Zawartość — symbol zastępczy 2" descr="Symbol zastępczy grafiki SmartArt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272462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1741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8C80E7-7C99-1195-C48D-289A23FA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anchor="ctr">
            <a:normAutofit/>
          </a:bodyPr>
          <a:lstStyle/>
          <a:p>
            <a:r>
              <a:rPr lang="pl-PL"/>
              <a:t>Metodyka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9907B1D-D5CD-4DC7-EE4C-3231C3EF3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369353"/>
              </p:ext>
            </p:extLst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146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09658-5AA0-7204-779F-0659FA184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raz zawierający tekst, Czcionka, linia, zrzut ekranu&#10;&#10;Opis wygenerowany automatycznie">
            <a:extLst>
              <a:ext uri="{FF2B5EF4-FFF2-40B4-BE49-F238E27FC236}">
                <a16:creationId xmlns:a16="http://schemas.microsoft.com/office/drawing/2014/main" id="{944045E4-D94D-DDF3-FFD2-07056140C8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2435756"/>
            <a:ext cx="5678424" cy="195905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29" name="Text Placeholder 3">
            <a:extLst>
              <a:ext uri="{FF2B5EF4-FFF2-40B4-BE49-F238E27FC236}">
                <a16:creationId xmlns:a16="http://schemas.microsoft.com/office/drawing/2014/main" id="{31CCBEC6-D3F5-0A8A-C6C1-FFC9886F8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2000" err="1"/>
              <a:t>Fuzzy</a:t>
            </a:r>
            <a:r>
              <a:rPr lang="pl-PL" sz="2000"/>
              <a:t> string </a:t>
            </a:r>
            <a:r>
              <a:rPr lang="pl-PL" sz="2000" err="1"/>
              <a:t>matching</a:t>
            </a:r>
            <a:r>
              <a:rPr lang="pl-PL" sz="2000"/>
              <a:t> to technika porównywania tekstów, które są </a:t>
            </a:r>
            <a:r>
              <a:rPr lang="pl-PL" sz="2000" b="1"/>
              <a:t>podobne</a:t>
            </a:r>
            <a:r>
              <a:rPr lang="pl-PL" sz="2000"/>
              <a:t>, ale nie identyczne. 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2000"/>
              <a:t>Przydatna do danych tekstowych zawierających literówki, błędy ortograficzne czy zmieniony szyki zdania.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2000"/>
              <a:t>Dostępne algorytmy </a:t>
            </a:r>
            <a:r>
              <a:rPr lang="pl-PL" sz="2000" err="1"/>
              <a:t>fuzzy</a:t>
            </a:r>
            <a:r>
              <a:rPr lang="pl-PL" sz="2000"/>
              <a:t> string </a:t>
            </a:r>
            <a:r>
              <a:rPr lang="pl-PL" sz="2000" err="1"/>
              <a:t>matching</a:t>
            </a:r>
            <a:r>
              <a:rPr lang="pl-PL" sz="2000"/>
              <a:t>: </a:t>
            </a:r>
            <a:r>
              <a:rPr lang="pl-PL" sz="2000" b="1"/>
              <a:t>Odległość </a:t>
            </a:r>
            <a:r>
              <a:rPr lang="pl-PL" sz="2000" b="1" err="1"/>
              <a:t>Levenshteina</a:t>
            </a:r>
            <a:r>
              <a:rPr lang="pl-PL" sz="2000"/>
              <a:t>, </a:t>
            </a:r>
            <a:r>
              <a:rPr lang="pl-PL" sz="2000" err="1"/>
              <a:t>Cosine</a:t>
            </a:r>
            <a:r>
              <a:rPr lang="pl-PL" sz="2000"/>
              <a:t> </a:t>
            </a:r>
            <a:r>
              <a:rPr lang="pl-PL" sz="2000" err="1"/>
              <a:t>similarity</a:t>
            </a:r>
            <a:r>
              <a:rPr lang="pl-PL" sz="2000"/>
              <a:t>, Odległość </a:t>
            </a:r>
            <a:r>
              <a:rPr lang="pl-PL" sz="2000" err="1"/>
              <a:t>Hamminga</a:t>
            </a:r>
            <a:r>
              <a:rPr lang="pl-PL" sz="2000"/>
              <a:t>, Algorytm n-gram, Algorytm </a:t>
            </a:r>
            <a:r>
              <a:rPr lang="pl-PL" sz="2000" err="1"/>
              <a:t>Bitap</a:t>
            </a:r>
            <a:r>
              <a:rPr lang="pl-PL" sz="2000"/>
              <a:t>, Algorytm BK </a:t>
            </a:r>
            <a:r>
              <a:rPr lang="pl-PL" sz="2000" err="1"/>
              <a:t>Tree</a:t>
            </a:r>
            <a:endParaRPr lang="en-US" sz="2000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B6FB9C89-51F0-A613-933C-4B9F914C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anchor="ctr">
            <a:normAutofit/>
          </a:bodyPr>
          <a:lstStyle/>
          <a:p>
            <a:r>
              <a:rPr lang="pl-PL" sz="5000" err="1"/>
              <a:t>Fuzzy</a:t>
            </a:r>
            <a:r>
              <a:rPr lang="pl-PL" sz="5000"/>
              <a:t> string </a:t>
            </a:r>
            <a:r>
              <a:rPr lang="pl-PL" sz="5000" err="1"/>
              <a:t>matching</a:t>
            </a:r>
            <a:endParaRPr lang="pl-PL" sz="5000"/>
          </a:p>
        </p:txBody>
      </p:sp>
    </p:spTree>
    <p:extLst>
      <p:ext uri="{BB962C8B-B14F-4D97-AF65-F5344CB8AC3E}">
        <p14:creationId xmlns:p14="http://schemas.microsoft.com/office/powerpoint/2010/main" val="26037805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5F216-9D15-7588-A153-5A3757239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C9B821-C8C3-6B8C-22C3-860AEDA4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anchor="ctr">
            <a:normAutofit/>
          </a:bodyPr>
          <a:lstStyle/>
          <a:p>
            <a:r>
              <a:rPr lang="pl-PL" err="1"/>
              <a:t>Fuzzy</a:t>
            </a:r>
            <a:r>
              <a:rPr lang="pl-PL"/>
              <a:t> string </a:t>
            </a:r>
            <a:r>
              <a:rPr lang="pl-PL" err="1"/>
              <a:t>matching</a:t>
            </a:r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4B213CC-3927-6578-F07F-1DCC6F814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06" y="2084832"/>
            <a:ext cx="8652388" cy="4023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6999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58AE1-2761-5F4B-3E3A-8A7D2958D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096CA3-18A1-8DCF-67FF-F56216EB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Odległość </a:t>
            </a:r>
            <a:r>
              <a:rPr lang="pl-PL" err="1"/>
              <a:t>Levenshteina</a:t>
            </a:r>
            <a:endParaRPr lang="pl-P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8ADDA3FE-91D0-7BB7-DE0E-16314E445F51}"/>
                  </a:ext>
                </a:extLst>
              </p:cNvPr>
              <p:cNvSpPr txBox="1"/>
              <p:nvPr/>
            </p:nvSpPr>
            <p:spPr>
              <a:xfrm>
                <a:off x="5667808" y="2749305"/>
                <a:ext cx="5259243" cy="1165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400" i="1">
                              <a:latin typeface="Cambria Math" panose="02040503050406030204" pitchFamily="18" charset="0"/>
                            </a:rPr>
                            <m:t>𝑙𝑒𝑣</m:t>
                          </m:r>
                        </m:e>
                        <m:sub>
                          <m:r>
                            <a:rPr lang="pl-PL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l-PL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pl-PL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pl-PL" sz="1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l-PL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l-PL" sz="1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pl-PL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l-PL" sz="1400" i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l-PL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pl-PL" sz="1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l-PL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pl-PL" sz="1400" i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,</m:t>
                              </m:r>
                              <m:r>
                                <a:rPr lang="pl-PL" sz="1400" i="1">
                                  <a:latin typeface="Cambria Math" panose="02040503050406030204" pitchFamily="18" charset="0"/>
                                </a:rPr>
                                <m:t>𝑔𝑑𝑦</m:t>
                              </m:r>
                              <m:func>
                                <m:funcPr>
                                  <m:ctrlPr>
                                    <a:rPr lang="pl-PL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l-PL" sz="1400" i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l-PL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pl-PL" sz="1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l-PL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pl-PL" sz="1400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pl-PL" sz="1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pl-PL" sz="14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pl-PL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pl-PL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pl-PL" sz="1400" i="0"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pl-PL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1400" i="1">
                                              <a:latin typeface="Cambria Math" panose="02040503050406030204" pitchFamily="18" charset="0"/>
                                            </a:rPr>
                                            <m:t>𝑙𝑒𝑣</m:t>
                                          </m:r>
                                        </m:e>
                                        <m:sub>
                                          <m:r>
                                            <a:rPr lang="pl-PL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pl-PL" sz="14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pl-PL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pl-PL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l-PL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pl-PL" sz="1400" i="0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pl-PL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pl-PL" sz="1400" i="0">
                                          <a:latin typeface="Cambria Math" panose="02040503050406030204" pitchFamily="18" charset="0"/>
                                        </a:rPr>
                                        <m:t>+1                  </m:t>
                                      </m:r>
                                    </m:e>
                                    <m:e>
                                      <m:r>
                                        <a:rPr lang="pl-PL" sz="1400" i="0"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pl-PL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1400" i="1">
                                              <a:latin typeface="Cambria Math" panose="02040503050406030204" pitchFamily="18" charset="0"/>
                                            </a:rPr>
                                            <m:t>𝑙𝑒𝑣</m:t>
                                          </m:r>
                                        </m:e>
                                        <m:sub>
                                          <m:r>
                                            <a:rPr lang="pl-PL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pl-PL" sz="14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pl-PL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pl-PL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l-PL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pl-PL" sz="14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pl-PL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pl-PL" sz="1400" i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pl-PL" sz="1400" i="0">
                                          <a:latin typeface="Cambria Math" panose="02040503050406030204" pitchFamily="18" charset="0"/>
                                        </a:rPr>
                                        <m:t>+1                   </m:t>
                                      </m:r>
                                    </m:e>
                                    <m:e>
                                      <m:r>
                                        <a:rPr lang="pl-PL" sz="1400" i="0"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pl-PL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i="1">
                                                  <a:latin typeface="Cambria Math" panose="02040503050406030204" pitchFamily="18" charset="0"/>
                                                </a:rPr>
                                                <m:t>𝑙𝑒𝑣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pl-PL" sz="1400" i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pl-PL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pl-PL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pl-PL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pl-PL" sz="1400" i="0">
                                                  <a:latin typeface="Cambria Math" panose="02040503050406030204" pitchFamily="18" charset="0"/>
                                                </a:rPr>
                                                <m:t>−1,</m:t>
                                              </m:r>
                                              <m:r>
                                                <a:rPr lang="pl-PL" sz="14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1400" i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pl-PL" sz="1400" i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pl-PL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l-PL" sz="14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l-PL" sz="1400" i="0">
                                                  <a:latin typeface="Cambria Math" panose="02040503050406030204" pitchFamily="18" charset="0"/>
                                                </a:rPr>
                                                <m:t>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pl-PL" sz="14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pl-PL" sz="1400" i="0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eqArr>
                        </m:e>
                      </m:d>
                      <m:r>
                        <a:rPr lang="pl-PL" sz="1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l-PL" sz="1400"/>
              </a:p>
            </p:txBody>
          </p:sp>
        </mc:Choice>
        <mc:Fallback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8ADDA3FE-91D0-7BB7-DE0E-16314E445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808" y="2749305"/>
                <a:ext cx="5259243" cy="1165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48480DA0-6553-BDAF-9770-3E1AB3B66379}"/>
                  </a:ext>
                </a:extLst>
              </p:cNvPr>
              <p:cNvSpPr txBox="1"/>
              <p:nvPr/>
            </p:nvSpPr>
            <p:spPr>
              <a:xfrm>
                <a:off x="5667808" y="4579419"/>
                <a:ext cx="3805382" cy="447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1800" kern="100"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, gdzie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pl-PL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l-PL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l-PL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≠</m:t>
                        </m:r>
                        <m:sSub>
                          <m:sSubPr>
                            <m:ctrlPr>
                              <a:rPr lang="pl-PL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l-PL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l-PL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l-PL" sz="1800" kern="10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wynosi 0 gdy a = b.</a:t>
                </a:r>
                <a:endParaRPr lang="pl-PL" sz="1600" kern="100">
                  <a:effectLst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48480DA0-6553-BDAF-9770-3E1AB3B66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808" y="4579419"/>
                <a:ext cx="3805382" cy="447558"/>
              </a:xfrm>
              <a:prstGeom prst="rect">
                <a:avLst/>
              </a:prstGeom>
              <a:blipFill>
                <a:blip r:embed="rId3"/>
                <a:stretch>
                  <a:fillRect l="-1442" t="-1351" b="-81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 tekstowe 5">
            <a:extLst>
              <a:ext uri="{FF2B5EF4-FFF2-40B4-BE49-F238E27FC236}">
                <a16:creationId xmlns:a16="http://schemas.microsoft.com/office/drawing/2014/main" id="{979D4531-E030-FE5B-E708-DF3D1FBEE8D9}"/>
              </a:ext>
            </a:extLst>
          </p:cNvPr>
          <p:cNvSpPr txBox="1"/>
          <p:nvPr/>
        </p:nvSpPr>
        <p:spPr>
          <a:xfrm>
            <a:off x="655782" y="2161309"/>
            <a:ext cx="44611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l-PL"/>
              <a:t>Miara odmienności skończonych ciągów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pl-PL"/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l-PL"/>
              <a:t>Minimalna liczba edycji, by dokonać zmiany jednego napisu na drugi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pl-PL"/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l-PL"/>
              <a:t>Operacje usunięcia, wstawiania, bądź przekształcenia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70FEA49-7A28-D8B2-EEC4-4B76CFFF8907}"/>
              </a:ext>
            </a:extLst>
          </p:cNvPr>
          <p:cNvSpPr txBox="1"/>
          <p:nvPr/>
        </p:nvSpPr>
        <p:spPr>
          <a:xfrm>
            <a:off x="5667808" y="2185401"/>
            <a:ext cx="540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Definicja matematyczna:</a:t>
            </a:r>
          </a:p>
        </p:txBody>
      </p:sp>
    </p:spTree>
    <p:extLst>
      <p:ext uri="{BB962C8B-B14F-4D97-AF65-F5344CB8AC3E}">
        <p14:creationId xmlns:p14="http://schemas.microsoft.com/office/powerpoint/2010/main" val="3057586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BB09B-2CA2-2C6B-52DA-74162F925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B563EE-1BDE-68F1-5F5E-50B4E1FE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19608" cy="1499616"/>
          </a:xfrm>
        </p:spPr>
        <p:txBody>
          <a:bodyPr/>
          <a:lstStyle/>
          <a:p>
            <a:r>
              <a:rPr lang="pl-PL"/>
              <a:t>Przykładowe obliczenie odległości </a:t>
            </a:r>
            <a:r>
              <a:rPr lang="pl-PL" err="1"/>
              <a:t>Levenshteina</a:t>
            </a:r>
            <a:r>
              <a:rPr lang="pl-PL"/>
              <a:t>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9D39D54-87CC-07DE-2A52-533AA635F906}"/>
              </a:ext>
            </a:extLst>
          </p:cNvPr>
          <p:cNvSpPr/>
          <p:nvPr/>
        </p:nvSpPr>
        <p:spPr>
          <a:xfrm>
            <a:off x="3467295" y="3514162"/>
            <a:ext cx="675324" cy="675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BC155F3-1979-8099-1AAA-5EA0E5289D9D}"/>
              </a:ext>
            </a:extLst>
          </p:cNvPr>
          <p:cNvSpPr/>
          <p:nvPr/>
        </p:nvSpPr>
        <p:spPr>
          <a:xfrm>
            <a:off x="3456055" y="4209851"/>
            <a:ext cx="705150" cy="675324"/>
          </a:xfrm>
          <a:prstGeom prst="rect">
            <a:avLst/>
          </a:prstGeom>
          <a:solidFill>
            <a:srgbClr val="EACE4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46FF864-A4B5-6307-D11A-B5D2B2CB4215}"/>
              </a:ext>
            </a:extLst>
          </p:cNvPr>
          <p:cNvSpPr/>
          <p:nvPr/>
        </p:nvSpPr>
        <p:spPr>
          <a:xfrm>
            <a:off x="2050139" y="4209851"/>
            <a:ext cx="675324" cy="675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F66A8D8-5A72-67F1-A368-A12B2507844D}"/>
              </a:ext>
            </a:extLst>
          </p:cNvPr>
          <p:cNvSpPr/>
          <p:nvPr/>
        </p:nvSpPr>
        <p:spPr>
          <a:xfrm>
            <a:off x="2725463" y="3510842"/>
            <a:ext cx="706926" cy="675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688392F-8613-A202-24E9-56EB4A51D93F}"/>
              </a:ext>
            </a:extLst>
          </p:cNvPr>
          <p:cNvSpPr/>
          <p:nvPr/>
        </p:nvSpPr>
        <p:spPr>
          <a:xfrm>
            <a:off x="2050139" y="3510842"/>
            <a:ext cx="675324" cy="675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E8F593F-EA25-CCDF-DB77-FC2F03DB2381}"/>
              </a:ext>
            </a:extLst>
          </p:cNvPr>
          <p:cNvSpPr/>
          <p:nvPr/>
        </p:nvSpPr>
        <p:spPr>
          <a:xfrm>
            <a:off x="2743559" y="4209851"/>
            <a:ext cx="705150" cy="675324"/>
          </a:xfrm>
          <a:prstGeom prst="rect">
            <a:avLst/>
          </a:prstGeom>
          <a:solidFill>
            <a:srgbClr val="EACE4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0" name="Symbol zastępczy zawartości 3">
            <a:extLst>
              <a:ext uri="{FF2B5EF4-FFF2-40B4-BE49-F238E27FC236}">
                <a16:creationId xmlns:a16="http://schemas.microsoft.com/office/drawing/2014/main" id="{78D4FFAB-C0F0-6469-A290-8F1ACB6354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137661"/>
              </p:ext>
            </p:extLst>
          </p:nvPr>
        </p:nvGraphicFramePr>
        <p:xfrm>
          <a:off x="1306614" y="2791357"/>
          <a:ext cx="4297680" cy="352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">
                  <a:extLst>
                    <a:ext uri="{9D8B030D-6E8A-4147-A177-3AD203B41FA5}">
                      <a16:colId xmlns:a16="http://schemas.microsoft.com/office/drawing/2014/main" val="2846964137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3109286956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835042596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958640005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3881764132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764222199"/>
                    </a:ext>
                  </a:extLst>
                </a:gridCol>
              </a:tblGrid>
              <a:tr h="70427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l-PL" sz="32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””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l-PL" sz="32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k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l-PL" sz="32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l-PL" sz="32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l-PL" sz="32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y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510297"/>
                  </a:ext>
                </a:extLst>
              </a:tr>
              <a:tr h="70427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l-PL" sz="32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””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815520"/>
                  </a:ext>
                </a:extLst>
              </a:tr>
              <a:tr h="70427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l-PL" sz="32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958457"/>
                  </a:ext>
                </a:extLst>
              </a:tr>
              <a:tr h="70427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l-PL" sz="32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232408"/>
                  </a:ext>
                </a:extLst>
              </a:tr>
              <a:tr h="70427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l-PL" sz="32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y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970996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60DDFF14-E6F8-6EA4-3830-39102DBBF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19274"/>
              </p:ext>
            </p:extLst>
          </p:nvPr>
        </p:nvGraphicFramePr>
        <p:xfrm>
          <a:off x="6661849" y="4140445"/>
          <a:ext cx="3511396" cy="2172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698">
                  <a:extLst>
                    <a:ext uri="{9D8B030D-6E8A-4147-A177-3AD203B41FA5}">
                      <a16:colId xmlns:a16="http://schemas.microsoft.com/office/drawing/2014/main" val="3468034089"/>
                    </a:ext>
                  </a:extLst>
                </a:gridCol>
                <a:gridCol w="1755698">
                  <a:extLst>
                    <a:ext uri="{9D8B030D-6E8A-4147-A177-3AD203B41FA5}">
                      <a16:colId xmlns:a16="http://schemas.microsoft.com/office/drawing/2014/main" val="2765670534"/>
                    </a:ext>
                  </a:extLst>
                </a:gridCol>
              </a:tblGrid>
              <a:tr h="1086151">
                <a:tc>
                  <a:txBody>
                    <a:bodyPr/>
                    <a:lstStyle/>
                    <a:p>
                      <a:pPr algn="ctr"/>
                      <a:r>
                        <a:rPr lang="pl-PL" b="0">
                          <a:solidFill>
                            <a:schemeClr val="tx1"/>
                          </a:solidFill>
                        </a:rPr>
                        <a:t>Zamiana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>
                          <a:solidFill>
                            <a:schemeClr val="tx1"/>
                          </a:solidFill>
                        </a:rPr>
                        <a:t>Wstawianie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637316"/>
                  </a:ext>
                </a:extLst>
              </a:tr>
              <a:tr h="1086151">
                <a:tc>
                  <a:txBody>
                    <a:bodyPr/>
                    <a:lstStyle/>
                    <a:p>
                      <a:pPr algn="ctr"/>
                      <a:r>
                        <a:rPr lang="pl-PL" b="0">
                          <a:solidFill>
                            <a:schemeClr val="tx1"/>
                          </a:solidFill>
                        </a:rPr>
                        <a:t>Usuwanie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b="0">
                          <a:solidFill>
                            <a:schemeClr val="tx1"/>
                          </a:solidFill>
                        </a:rPr>
                        <a:t>Min. Liczba + 1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b="0">
                          <a:solidFill>
                            <a:schemeClr val="tx1"/>
                          </a:solidFill>
                        </a:rPr>
                        <a:t>Lub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b="0">
                          <a:solidFill>
                            <a:schemeClr val="tx1"/>
                          </a:solidFill>
                        </a:rPr>
                        <a:t>Liczba z zamiany + 0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452977"/>
                  </a:ext>
                </a:extLst>
              </a:tr>
            </a:tbl>
          </a:graphicData>
        </a:graphic>
      </p:graphicFrame>
      <p:sp>
        <p:nvSpPr>
          <p:cNvPr id="12" name="Prostokąt 11">
            <a:extLst>
              <a:ext uri="{FF2B5EF4-FFF2-40B4-BE49-F238E27FC236}">
                <a16:creationId xmlns:a16="http://schemas.microsoft.com/office/drawing/2014/main" id="{AEF5E845-01DD-4D85-2631-90510733B919}"/>
              </a:ext>
            </a:extLst>
          </p:cNvPr>
          <p:cNvSpPr/>
          <p:nvPr/>
        </p:nvSpPr>
        <p:spPr>
          <a:xfrm>
            <a:off x="2048363" y="4209422"/>
            <a:ext cx="675324" cy="6753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013FB1C-587C-8DD0-AD55-285445894E13}"/>
              </a:ext>
            </a:extLst>
          </p:cNvPr>
          <p:cNvSpPr/>
          <p:nvPr/>
        </p:nvSpPr>
        <p:spPr>
          <a:xfrm>
            <a:off x="2048363" y="3510413"/>
            <a:ext cx="675324" cy="6753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0970BAB-E776-C250-3E21-EDFE2BC2DF72}"/>
              </a:ext>
            </a:extLst>
          </p:cNvPr>
          <p:cNvSpPr/>
          <p:nvPr/>
        </p:nvSpPr>
        <p:spPr>
          <a:xfrm>
            <a:off x="2743559" y="4209851"/>
            <a:ext cx="706926" cy="675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FE618729-40F5-174F-96D2-BFB917110813}"/>
              </a:ext>
            </a:extLst>
          </p:cNvPr>
          <p:cNvSpPr/>
          <p:nvPr/>
        </p:nvSpPr>
        <p:spPr>
          <a:xfrm>
            <a:off x="2741783" y="3514668"/>
            <a:ext cx="706926" cy="675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C36835B-E208-6FD5-838F-C623ACC3755B}"/>
              </a:ext>
            </a:extLst>
          </p:cNvPr>
          <p:cNvSpPr txBox="1"/>
          <p:nvPr/>
        </p:nvSpPr>
        <p:spPr>
          <a:xfrm>
            <a:off x="2089395" y="3617226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0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C7DDFAD-58A0-3396-512D-8ABE183D0F20}"/>
              </a:ext>
            </a:extLst>
          </p:cNvPr>
          <p:cNvSpPr txBox="1"/>
          <p:nvPr/>
        </p:nvSpPr>
        <p:spPr>
          <a:xfrm>
            <a:off x="2827334" y="3617226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1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60F2804-8947-37BC-C69A-3AA6F06CC00E}"/>
              </a:ext>
            </a:extLst>
          </p:cNvPr>
          <p:cNvSpPr txBox="1"/>
          <p:nvPr/>
        </p:nvSpPr>
        <p:spPr>
          <a:xfrm>
            <a:off x="3532484" y="3617226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2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C882049-3B53-FBCD-A508-C12801663C98}"/>
              </a:ext>
            </a:extLst>
          </p:cNvPr>
          <p:cNvSpPr txBox="1"/>
          <p:nvPr/>
        </p:nvSpPr>
        <p:spPr>
          <a:xfrm>
            <a:off x="4270423" y="3617226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3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3D5F1A0-DAA5-06D9-B295-39C78740265D}"/>
              </a:ext>
            </a:extLst>
          </p:cNvPr>
          <p:cNvSpPr txBox="1"/>
          <p:nvPr/>
        </p:nvSpPr>
        <p:spPr>
          <a:xfrm>
            <a:off x="4975573" y="3617226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4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E279241-7DDF-FD92-9929-198156CA8623}"/>
              </a:ext>
            </a:extLst>
          </p:cNvPr>
          <p:cNvSpPr txBox="1"/>
          <p:nvPr/>
        </p:nvSpPr>
        <p:spPr>
          <a:xfrm>
            <a:off x="2089395" y="4290442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1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B40B497-CD1C-BCA0-7336-11C561B37865}"/>
              </a:ext>
            </a:extLst>
          </p:cNvPr>
          <p:cNvSpPr txBox="1"/>
          <p:nvPr/>
        </p:nvSpPr>
        <p:spPr>
          <a:xfrm>
            <a:off x="2089395" y="4963658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2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323E6C7-3AC7-CFE6-9F32-8195A7B95243}"/>
              </a:ext>
            </a:extLst>
          </p:cNvPr>
          <p:cNvSpPr txBox="1"/>
          <p:nvPr/>
        </p:nvSpPr>
        <p:spPr>
          <a:xfrm>
            <a:off x="2089395" y="5643845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3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B6861476-2F25-6849-76EF-84A983F611EA}"/>
              </a:ext>
            </a:extLst>
          </p:cNvPr>
          <p:cNvSpPr txBox="1"/>
          <p:nvPr/>
        </p:nvSpPr>
        <p:spPr>
          <a:xfrm>
            <a:off x="2822254" y="4290442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1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98CF3B0-47D4-57A5-CD19-9D2D44EB404E}"/>
              </a:ext>
            </a:extLst>
          </p:cNvPr>
          <p:cNvSpPr txBox="1"/>
          <p:nvPr/>
        </p:nvSpPr>
        <p:spPr>
          <a:xfrm>
            <a:off x="2822254" y="4963658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2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8DA18768-3B5C-A6B5-643C-CBAD2AAEDD30}"/>
              </a:ext>
            </a:extLst>
          </p:cNvPr>
          <p:cNvSpPr txBox="1"/>
          <p:nvPr/>
        </p:nvSpPr>
        <p:spPr>
          <a:xfrm>
            <a:off x="2822254" y="5636874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3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6BBD1B68-D3C5-D697-7766-0ACE8BC884D4}"/>
              </a:ext>
            </a:extLst>
          </p:cNvPr>
          <p:cNvSpPr txBox="1"/>
          <p:nvPr/>
        </p:nvSpPr>
        <p:spPr>
          <a:xfrm>
            <a:off x="3536640" y="5636874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3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C9B1E997-DE4F-7EF1-C76D-1E01F1890B14}"/>
              </a:ext>
            </a:extLst>
          </p:cNvPr>
          <p:cNvSpPr txBox="1"/>
          <p:nvPr/>
        </p:nvSpPr>
        <p:spPr>
          <a:xfrm>
            <a:off x="3532484" y="4290442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2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CCDB1CD0-0B15-7074-B529-A6327B3607E5}"/>
              </a:ext>
            </a:extLst>
          </p:cNvPr>
          <p:cNvSpPr txBox="1"/>
          <p:nvPr/>
        </p:nvSpPr>
        <p:spPr>
          <a:xfrm>
            <a:off x="4270423" y="4290442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3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7DD65B72-70E6-0A51-3EC0-3F0EE98B4E08}"/>
              </a:ext>
            </a:extLst>
          </p:cNvPr>
          <p:cNvSpPr txBox="1"/>
          <p:nvPr/>
        </p:nvSpPr>
        <p:spPr>
          <a:xfrm>
            <a:off x="4270423" y="4963658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3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637ACF5-5702-F558-3F6C-08D77F7F3A5A}"/>
              </a:ext>
            </a:extLst>
          </p:cNvPr>
          <p:cNvSpPr txBox="1"/>
          <p:nvPr/>
        </p:nvSpPr>
        <p:spPr>
          <a:xfrm>
            <a:off x="4270423" y="5647632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3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E59A948B-FF33-ADB5-9DCD-BDFA9BED741C}"/>
              </a:ext>
            </a:extLst>
          </p:cNvPr>
          <p:cNvSpPr txBox="1"/>
          <p:nvPr/>
        </p:nvSpPr>
        <p:spPr>
          <a:xfrm>
            <a:off x="4975573" y="4292550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4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9FD7A179-24A9-F016-F1EB-B7A963CFC5AC}"/>
              </a:ext>
            </a:extLst>
          </p:cNvPr>
          <p:cNvSpPr txBox="1"/>
          <p:nvPr/>
        </p:nvSpPr>
        <p:spPr>
          <a:xfrm>
            <a:off x="4973007" y="4963658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4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A8D87E26-4A98-1A3B-7708-C98FDA49F6D4}"/>
              </a:ext>
            </a:extLst>
          </p:cNvPr>
          <p:cNvSpPr txBox="1"/>
          <p:nvPr/>
        </p:nvSpPr>
        <p:spPr>
          <a:xfrm>
            <a:off x="4969173" y="5646034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06122E7E-BAA8-2022-0394-E0DB25FFAD82}"/>
              </a:ext>
            </a:extLst>
          </p:cNvPr>
          <p:cNvSpPr txBox="1"/>
          <p:nvPr/>
        </p:nvSpPr>
        <p:spPr>
          <a:xfrm>
            <a:off x="3532484" y="4980543"/>
            <a:ext cx="54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/>
              <a:t>2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73355543-A665-3F62-2B2B-DA7BA742D495}"/>
              </a:ext>
            </a:extLst>
          </p:cNvPr>
          <p:cNvSpPr txBox="1"/>
          <p:nvPr/>
        </p:nvSpPr>
        <p:spPr>
          <a:xfrm>
            <a:off x="2741783" y="2269060"/>
            <a:ext cx="152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/>
              <a:t>Macierz B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953E9EC0-D754-4C9D-C0A7-0F32320F0175}"/>
              </a:ext>
            </a:extLst>
          </p:cNvPr>
          <p:cNvSpPr txBox="1"/>
          <p:nvPr/>
        </p:nvSpPr>
        <p:spPr>
          <a:xfrm rot="16200000">
            <a:off x="198666" y="4247000"/>
            <a:ext cx="152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/>
              <a:t>Macierz A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D8C34EF3-F3FB-EA04-B622-73268548BF53}"/>
              </a:ext>
            </a:extLst>
          </p:cNvPr>
          <p:cNvSpPr txBox="1"/>
          <p:nvPr/>
        </p:nvSpPr>
        <p:spPr>
          <a:xfrm>
            <a:off x="6661849" y="3771113"/>
            <a:ext cx="275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Operacje: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5B28DFAE-F3CC-23B1-1209-7DDEB825493F}"/>
              </a:ext>
            </a:extLst>
          </p:cNvPr>
          <p:cNvSpPr txBox="1"/>
          <p:nvPr/>
        </p:nvSpPr>
        <p:spPr>
          <a:xfrm>
            <a:off x="10160763" y="5349874"/>
            <a:ext cx="1797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/>
              <a:t>Gdy litera1≠ litera2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4DFE194-FBA4-EF54-D1D3-21D06D4673A0}"/>
              </a:ext>
            </a:extLst>
          </p:cNvPr>
          <p:cNvSpPr txBox="1"/>
          <p:nvPr/>
        </p:nvSpPr>
        <p:spPr>
          <a:xfrm>
            <a:off x="10160762" y="5980522"/>
            <a:ext cx="1797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/>
              <a:t>Gdy litera1= litera2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B37D6427-ACF1-8B37-B37D-3968067133FC}"/>
              </a:ext>
            </a:extLst>
          </p:cNvPr>
          <p:cNvSpPr txBox="1"/>
          <p:nvPr/>
        </p:nvSpPr>
        <p:spPr>
          <a:xfrm>
            <a:off x="6661849" y="2026364"/>
            <a:ext cx="343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”psy” </a:t>
            </a:r>
            <a:r>
              <a:rPr lang="pl-PL">
                <a:sym typeface="Symbol" panose="05050102010706020507" pitchFamily="18" charset="2"/>
              </a:rPr>
              <a:t></a:t>
            </a:r>
            <a:r>
              <a:rPr lang="pl-PL"/>
              <a:t> ”koty”</a:t>
            </a:r>
          </a:p>
        </p:txBody>
      </p:sp>
    </p:spTree>
    <p:extLst>
      <p:ext uri="{BB962C8B-B14F-4D97-AF65-F5344CB8AC3E}">
        <p14:creationId xmlns:p14="http://schemas.microsoft.com/office/powerpoint/2010/main" val="9028605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3397B0-601D-75D6-F425-E55406B4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Tw Cen MT Condensed"/>
                <a:cs typeface="Arial"/>
              </a:rPr>
              <a:t>Biblioteka </a:t>
            </a:r>
            <a:r>
              <a:rPr lang="pl-PL" err="1">
                <a:latin typeface="Tw Cen MT Condensed"/>
                <a:cs typeface="Arial"/>
              </a:rPr>
              <a:t>TheFuzz</a:t>
            </a:r>
            <a:r>
              <a:rPr lang="pl-PL" b="1" i="1">
                <a:latin typeface="Arial"/>
                <a:cs typeface="Arial"/>
              </a:rPr>
              <a:t> </a:t>
            </a: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DAB2B2E-0CB9-D715-F54B-943F968E8A03}"/>
              </a:ext>
            </a:extLst>
          </p:cNvPr>
          <p:cNvSpPr txBox="1"/>
          <p:nvPr/>
        </p:nvSpPr>
        <p:spPr>
          <a:xfrm>
            <a:off x="786751" y="2077967"/>
            <a:ext cx="5116005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>
                <a:ea typeface="+mn-lt"/>
                <a:cs typeface="+mn-lt"/>
              </a:rPr>
              <a:t>pierwotnie opracowana przez </a:t>
            </a:r>
            <a:r>
              <a:rPr lang="pl-PL" err="1">
                <a:ea typeface="+mn-lt"/>
                <a:cs typeface="+mn-lt"/>
              </a:rPr>
              <a:t>platforme</a:t>
            </a:r>
            <a:r>
              <a:rPr lang="pl-PL">
                <a:ea typeface="+mn-lt"/>
                <a:cs typeface="+mn-lt"/>
              </a:rPr>
              <a:t> biletową </a:t>
            </a:r>
            <a:r>
              <a:rPr lang="pl-PL" b="1" err="1">
                <a:ea typeface="+mn-lt"/>
                <a:cs typeface="+mn-lt"/>
              </a:rPr>
              <a:t>SeatGeek</a:t>
            </a:r>
            <a:endParaRPr lang="pl-PL" err="1"/>
          </a:p>
          <a:p>
            <a:pPr marL="285750" indent="-285750">
              <a:buFont typeface="Arial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>
                <a:ea typeface="+mn-lt"/>
                <a:cs typeface="+mn-lt"/>
              </a:rPr>
              <a:t>wykorzystanie algorytmu </a:t>
            </a:r>
            <a:r>
              <a:rPr lang="pl-PL" b="1" err="1">
                <a:ea typeface="+mn-lt"/>
                <a:cs typeface="+mn-lt"/>
              </a:rPr>
              <a:t>Levenshtein</a:t>
            </a:r>
            <a:r>
              <a:rPr lang="pl-PL" b="1">
                <a:ea typeface="+mn-lt"/>
                <a:cs typeface="+mn-lt"/>
              </a:rPr>
              <a:t> </a:t>
            </a:r>
            <a:r>
              <a:rPr lang="pl-PL" b="1" err="1">
                <a:ea typeface="+mn-lt"/>
                <a:cs typeface="+mn-lt"/>
              </a:rPr>
              <a:t>edit</a:t>
            </a:r>
            <a:r>
              <a:rPr lang="pl-PL" b="1">
                <a:ea typeface="+mn-lt"/>
                <a:cs typeface="+mn-lt"/>
              </a:rPr>
              <a:t> </a:t>
            </a:r>
            <a:r>
              <a:rPr lang="pl-PL" b="1" err="1">
                <a:ea typeface="+mn-lt"/>
                <a:cs typeface="+mn-lt"/>
              </a:rPr>
              <a:t>distance</a:t>
            </a:r>
            <a:endParaRPr lang="pl-PL" b="1" err="1"/>
          </a:p>
          <a:p>
            <a:pPr marL="285750" indent="-285750">
              <a:buFont typeface="Arial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/>
              <a:t>Ratio</a:t>
            </a: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 err="1"/>
              <a:t>Partial</a:t>
            </a:r>
            <a:r>
              <a:rPr lang="pl-PL"/>
              <a:t> Ratio</a:t>
            </a: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 err="1"/>
              <a:t>Token</a:t>
            </a:r>
            <a:r>
              <a:rPr lang="pl-PL"/>
              <a:t> Set Ratio</a:t>
            </a: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 err="1"/>
              <a:t>Token</a:t>
            </a:r>
            <a:r>
              <a:rPr lang="pl-PL"/>
              <a:t> Sort Ratio</a:t>
            </a: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 err="1"/>
              <a:t>Process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4368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239_TF22378848.potx" id="{58D13ACB-BF4D-4898-841C-D93392DC5E48}" vid="{50B0B79F-7A93-476B-B11D-F4FC87DF6B0E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E0BB5A516C294CB367322063643D2F" ma:contentTypeVersion="14" ma:contentTypeDescription="Utwórz nowy dokument." ma:contentTypeScope="" ma:versionID="3b3f7a077821a1d5fffa5bd17e60459b">
  <xsd:schema xmlns:xsd="http://www.w3.org/2001/XMLSchema" xmlns:xs="http://www.w3.org/2001/XMLSchema" xmlns:p="http://schemas.microsoft.com/office/2006/metadata/properties" xmlns:ns3="c4f52906-9dc9-4347-8c5f-bfc8dbe7bcd8" xmlns:ns4="166ff8be-6a20-47cb-bdf3-b6f73ad6c962" targetNamespace="http://schemas.microsoft.com/office/2006/metadata/properties" ma:root="true" ma:fieldsID="0805e1e9c41f1b9217624f9ecf1c6e57" ns3:_="" ns4:_="">
    <xsd:import namespace="c4f52906-9dc9-4347-8c5f-bfc8dbe7bcd8"/>
    <xsd:import namespace="166ff8be-6a20-47cb-bdf3-b6f73ad6c96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52906-9dc9-4347-8c5f-bfc8dbe7bc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ff8be-6a20-47cb-bdf3-b6f73ad6c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66ff8be-6a20-47cb-bdf3-b6f73ad6c96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836FC1-5A4C-4323-99DC-7087033C1751}">
  <ds:schemaRefs>
    <ds:schemaRef ds:uri="166ff8be-6a20-47cb-bdf3-b6f73ad6c962"/>
    <ds:schemaRef ds:uri="c4f52906-9dc9-4347-8c5f-bfc8dbe7bc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88A2F88-55C5-4ED1-9541-807C65424763}">
  <ds:schemaRefs>
    <ds:schemaRef ds:uri="166ff8be-6a20-47cb-bdf3-b6f73ad6c962"/>
    <ds:schemaRef ds:uri="c4f52906-9dc9-4347-8c5f-bfc8dbe7bc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 integralny</Template>
  <Application>Microsoft Office PowerPoint</Application>
  <PresentationFormat>Panoramiczny</PresentationFormat>
  <Slides>19</Slides>
  <Notes>3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Integralny</vt:lpstr>
      <vt:lpstr>FUZZY STRING</vt:lpstr>
      <vt:lpstr>Cel</vt:lpstr>
      <vt:lpstr>Zakres</vt:lpstr>
      <vt:lpstr>Metodyka</vt:lpstr>
      <vt:lpstr>Fuzzy string matching</vt:lpstr>
      <vt:lpstr>Fuzzy string matching</vt:lpstr>
      <vt:lpstr>Odległość Levenshteina</vt:lpstr>
      <vt:lpstr>Przykładowe obliczenie odległości Levenshteina </vt:lpstr>
      <vt:lpstr>Biblioteka TheFuzz </vt:lpstr>
      <vt:lpstr>Simple ratio</vt:lpstr>
      <vt:lpstr>PARTIAL RATIO</vt:lpstr>
      <vt:lpstr>TOKEN SORT RATIO</vt:lpstr>
      <vt:lpstr>TOKEN SET RATIO</vt:lpstr>
      <vt:lpstr>PROCESS</vt:lpstr>
      <vt:lpstr>Dopasowywanie ciągów tekstowych za pomocą fuzzy matching w Pandas</vt:lpstr>
      <vt:lpstr>Prezentacja programu PowerPoint</vt:lpstr>
      <vt:lpstr>Podsumowanie</vt:lpstr>
      <vt:lpstr>Bibliografia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Dominika Hojniak</dc:creator>
  <cp:revision>3</cp:revision>
  <dcterms:created xsi:type="dcterms:W3CDTF">2024-11-24T16:59:56Z</dcterms:created>
  <dcterms:modified xsi:type="dcterms:W3CDTF">2024-11-26T22:28:04Z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0x01010095E0BB5A516C294CB367322063643D2F</vt:lpwstr>
  </property>
</Properties>
</file>